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68.xml" ContentType="application/vnd.openxmlformats-officedocument.presentationml.slide+xml"/>
  <Override PartName="/ppt/notesSlides/notesSlide22.xml" ContentType="application/vnd.openxmlformats-officedocument.presentationml.notesSlide+xml"/>
  <Override PartName="/ppt/embeddings/oleObject4.bin" ContentType="application/vnd.openxmlformats-officedocument.oleObject"/>
  <Override PartName="/ppt/notesSlides/notesSlide31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66.xml" ContentType="application/vnd.openxmlformats-officedocument.presentationml.slide+xml"/>
  <Override PartName="/ppt/notesSlides/notesSlide11.xml" ContentType="application/vnd.openxmlformats-officedocument.presentationml.notes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theme/theme3.xml" ContentType="application/vnd.openxmlformats-officedocument.theme+xml"/>
  <Override PartName="/ppt/notesSlides/notesSlide16.xml" ContentType="application/vnd.openxmlformats-officedocument.presentationml.notesSlide+xml"/>
  <Override PartName="/ppt/embeddings/oleObject16.bin" ContentType="application/vnd.openxmlformats-officedocument.oleObject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embeddings/oleObject2.bin" ContentType="application/vnd.openxmlformats-officedocument.oleObject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Override PartName="/ppt/slides/slide7.xml" ContentType="application/vnd.openxmlformats-officedocument.presentationml.slide+xml"/>
  <Override PartName="/ppt/slides/slide62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22.bin" ContentType="application/vnd.openxmlformats-officedocument.oleObject"/>
  <Override PartName="/ppt/embeddings/oleObject31.bin" ContentType="application/vnd.openxmlformats-officedocument.oleObject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Default Extension="pict" ContentType="image/pict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embeddings/oleObject3.bin" ContentType="application/vnd.openxmlformats-officedocument.oleObject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1.xml" ContentType="application/vnd.openxmlformats-officedocument.presentationml.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7.xml" ContentType="application/vnd.openxmlformats-officedocument.presentationml.slide+xml"/>
  <Override PartName="/ppt/embeddings/oleObject13.bin" ContentType="application/vnd.openxmlformats-officedocument.oleObject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embeddings/oleObject10.bin" ContentType="application/vnd.openxmlformats-officedocument.oleObject"/>
  <Override PartName="/ppt/presProps.xml" ContentType="application/vnd.openxmlformats-officedocument.presentationml.presProps+xml"/>
  <Default Extension="vml" ContentType="application/vnd.openxmlformats-officedocument.vmlDrawing"/>
  <Override PartName="/ppt/notesSlides/notesSlide18.xml" ContentType="application/vnd.openxmlformats-officedocument.presentationml.notesSlide+xml"/>
  <Override PartName="/ppt/embeddings/oleObject15.bin" ContentType="application/vnd.openxmlformats-officedocument.oleObject"/>
  <Default Extension="png" ContentType="image/png"/>
  <Override PartName="/ppt/slides/slide27.xml" ContentType="application/vnd.openxmlformats-officedocument.presentationml.slide+xml"/>
  <Override PartName="/ppt/embeddings/oleObject9.bin" ContentType="application/vnd.openxmlformats-officedocument.oleObject"/>
  <Override PartName="/ppt/embeddings/oleObject29.bin" ContentType="application/vnd.openxmlformats-officedocument.oleObject"/>
  <Override PartName="/docProps/core.xml" ContentType="application/vnd.openxmlformats-package.core-properties+xml"/>
  <Override PartName="/ppt/slides/slide56.xml" ContentType="application/vnd.openxmlformats-officedocument.presentationml.slide+xml"/>
  <Override PartName="/ppt/embeddings/oleObject28.bin" ContentType="application/vnd.openxmlformats-officedocument.oleObject"/>
  <Override PartName="/ppt/slides/slide31.xml" ContentType="application/vnd.openxmlformats-officedocument.presentationml.slide+xml"/>
  <Override PartName="/ppt/embeddings/oleObject11.bin" ContentType="application/vnd.openxmlformats-officedocument.oleObject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24.xml" ContentType="application/vnd.openxmlformats-officedocument.presentationml.notesSlide+xml"/>
  <Override PartName="/ppt/embeddings/oleObject27.bin" ContentType="application/vnd.openxmlformats-officedocument.oleObject"/>
  <Override PartName="/ppt/slides/slide55.xml" ContentType="application/vnd.openxmlformats-officedocument.presentationml.slide+xml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2.xml" ContentType="application/vnd.openxmlformats-officedocument.theme+xml"/>
  <Override PartName="/ppt/notesSlides/notesSlide27.xml" ContentType="application/vnd.openxmlformats-officedocument.presentationml.notesSlide+xml"/>
  <Override PartName="/ppt/embeddings/oleObject18.bin" ContentType="application/vnd.openxmlformats-officedocument.oleObject"/>
  <Override PartName="/ppt/slides/slide2.xml" ContentType="application/vnd.openxmlformats-officedocument.presentationml.slide+xml"/>
  <Override PartName="/ppt/slides/slide69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embeddings/oleObject20.bin" ContentType="application/vnd.openxmlformats-officedocument.oleObject"/>
  <Override PartName="/ppt/slides/slide45.xml" ContentType="application/vnd.openxmlformats-officedocument.presentationml.slide+xml"/>
  <Override PartName="/ppt/notesSlides/notesSlide21.xml" ContentType="application/vnd.openxmlformats-officedocument.presentationml.notesSlide+xml"/>
  <Override PartName="/ppt/embeddings/oleObject24.bin" ContentType="application/vnd.openxmlformats-officedocument.oleObject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50.xml" ContentType="application/vnd.openxmlformats-officedocument.presentationml.slide+xml"/>
  <Override PartName="/ppt/slides/slide54.xml" ContentType="application/vnd.openxmlformats-officedocument.presentationml.slide+xml"/>
  <Override PartName="/ppt/slides/slide57.xml" ContentType="application/vnd.openxmlformats-officedocument.presentationml.slide+xml"/>
  <Override PartName="/ppt/embeddings/oleObject6.bin" ContentType="application/vnd.openxmlformats-officedocument.oleObject"/>
  <Override PartName="/ppt/notesSlides/notesSlide3.xml" ContentType="application/vnd.openxmlformats-officedocument.presentationml.notesSlide+xml"/>
  <Override PartName="/ppt/notesSlides/notesSlide29.xml" ContentType="application/vnd.openxmlformats-officedocument.presentationml.notesSlide+xml"/>
  <Override PartName="/ppt/embeddings/oleObject19.bin" ContentType="application/vnd.openxmlformats-officedocument.oleObject"/>
  <Override PartName="/ppt/slides/slide58.xml" ContentType="application/vnd.openxmlformats-officedocument.presentationml.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embeddings/oleObject26.bin" ContentType="application/vnd.openxmlformats-officedocument.oleObject"/>
  <Override PartName="/ppt/embeddings/oleObject25.bin" ContentType="application/vnd.openxmlformats-officedocument.oleObject"/>
  <Override PartName="/ppt/notesSlides/notesSlide19.xml" ContentType="application/vnd.openxmlformats-officedocument.presentationml.notesSlide+xml"/>
  <Override PartName="/ppt/slides/slide63.xml" ContentType="application/vnd.openxmlformats-officedocument.presentationml.slide+xml"/>
  <Override PartName="/ppt/embeddings/oleObject5.bin" ContentType="application/vnd.openxmlformats-officedocument.oleObject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embeddings/oleObject1.bin" ContentType="application/vnd.openxmlformats-officedocument.oleObject"/>
  <Override PartName="/ppt/slides/slide34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12.xml" ContentType="application/vnd.openxmlformats-officedocument.presentationml.notesSlide+xml"/>
  <Override PartName="/ppt/embeddings/oleObject23.bin" ContentType="application/vnd.openxmlformats-officedocument.oleObject"/>
  <Override PartName="/ppt/notesSlides/notesSlide5.xml" ContentType="application/vnd.openxmlformats-officedocument.presentationml.notesSlide+xml"/>
  <Override PartName="/ppt/slides/slide49.xml" ContentType="application/vnd.openxmlformats-officedocument.presentationml.slide+xml"/>
  <Override PartName="/ppt/embeddings/oleObject17.bin" ContentType="application/vnd.openxmlformats-officedocument.oleObject"/>
  <Override PartName="/ppt/slideLayouts/slideLayout1.xml" ContentType="application/vnd.openxmlformats-officedocument.presentationml.slideLayout+xml"/>
  <Override PartName="/ppt/slides/slide70.xml" ContentType="application/vnd.openxmlformats-officedocument.presentationml.slide+xml"/>
  <Override PartName="/ppt/embeddings/oleObject7.bin" ContentType="application/vnd.openxmlformats-officedocument.oleObject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embeddings/oleObject12.bin" ContentType="application/vnd.openxmlformats-officedocument.oleObject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9.xml" ContentType="application/vnd.openxmlformats-officedocument.presentationml.slide+xml"/>
  <Default Extension="jpeg" ContentType="image/jpeg"/>
  <Override PartName="/ppt/slides/slide64.xml" ContentType="application/vnd.openxmlformats-officedocument.presentationml.slide+xml"/>
  <Override PartName="/ppt/embeddings/oleObject14.bin" ContentType="application/vnd.openxmlformats-officedocument.oleObject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embeddings/oleObject21.bin" ContentType="application/vnd.openxmlformats-officedocument.oleObject"/>
  <Override PartName="/ppt/slides/slide8.xml" ContentType="application/vnd.openxmlformats-officedocument.presentationml.slide+xml"/>
  <Override PartName="/ppt/slides/slide15.xml" ContentType="application/vnd.openxmlformats-officedocument.presentationml.slide+xml"/>
  <Override PartName="/ppt/embeddings/oleObject30.bin" ContentType="application/vnd.openxmlformats-officedocument.oleObject"/>
  <Default Extension="rels" ContentType="application/vnd.openxmlformats-package.relationships+xml"/>
  <Override PartName="/ppt/slides/slide9.xml" ContentType="application/vnd.openxmlformats-officedocument.presentationml.slide+xml"/>
  <Override PartName="/ppt/slides/slide60.xml" ContentType="application/vnd.openxmlformats-officedocument.presentationml.slide+xml"/>
  <Override PartName="/ppt/embeddings/oleObject8.bin" ContentType="application/vnd.openxmlformats-officedocument.oleObject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71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notesSlides/notesSlide20.xml" ContentType="application/vnd.openxmlformats-officedocument.presentationml.notesSlide+xml"/>
  <Default Extension="gif" ContentType="image/gif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73"/>
  </p:notesMasterIdLst>
  <p:handoutMasterIdLst>
    <p:handoutMasterId r:id="rId74"/>
  </p:handoutMasterIdLst>
  <p:sldIdLst>
    <p:sldId id="333" r:id="rId2"/>
    <p:sldId id="432" r:id="rId3"/>
    <p:sldId id="334" r:id="rId4"/>
    <p:sldId id="337" r:id="rId5"/>
    <p:sldId id="338" r:id="rId6"/>
    <p:sldId id="339" r:id="rId7"/>
    <p:sldId id="431" r:id="rId8"/>
    <p:sldId id="340" r:id="rId9"/>
    <p:sldId id="342" r:id="rId10"/>
    <p:sldId id="344" r:id="rId11"/>
    <p:sldId id="345" r:id="rId12"/>
    <p:sldId id="407" r:id="rId13"/>
    <p:sldId id="408" r:id="rId14"/>
    <p:sldId id="356" r:id="rId15"/>
    <p:sldId id="357" r:id="rId16"/>
    <p:sldId id="358" r:id="rId17"/>
    <p:sldId id="359" r:id="rId18"/>
    <p:sldId id="360" r:id="rId19"/>
    <p:sldId id="361" r:id="rId20"/>
    <p:sldId id="362" r:id="rId21"/>
    <p:sldId id="363" r:id="rId22"/>
    <p:sldId id="365" r:id="rId23"/>
    <p:sldId id="366" r:id="rId24"/>
    <p:sldId id="369" r:id="rId25"/>
    <p:sldId id="371" r:id="rId26"/>
    <p:sldId id="374" r:id="rId27"/>
    <p:sldId id="400" r:id="rId28"/>
    <p:sldId id="402" r:id="rId29"/>
    <p:sldId id="415" r:id="rId30"/>
    <p:sldId id="416" r:id="rId31"/>
    <p:sldId id="395" r:id="rId32"/>
    <p:sldId id="278" r:id="rId33"/>
    <p:sldId id="272" r:id="rId34"/>
    <p:sldId id="420" r:id="rId35"/>
    <p:sldId id="398" r:id="rId36"/>
    <p:sldId id="295" r:id="rId37"/>
    <p:sldId id="260" r:id="rId38"/>
    <p:sldId id="262" r:id="rId39"/>
    <p:sldId id="263" r:id="rId40"/>
    <p:sldId id="264" r:id="rId41"/>
    <p:sldId id="265" r:id="rId42"/>
    <p:sldId id="279" r:id="rId43"/>
    <p:sldId id="284" r:id="rId44"/>
    <p:sldId id="283" r:id="rId45"/>
    <p:sldId id="286" r:id="rId46"/>
    <p:sldId id="419" r:id="rId47"/>
    <p:sldId id="285" r:id="rId48"/>
    <p:sldId id="298" r:id="rId49"/>
    <p:sldId id="378" r:id="rId50"/>
    <p:sldId id="316" r:id="rId51"/>
    <p:sldId id="394" r:id="rId52"/>
    <p:sldId id="311" r:id="rId53"/>
    <p:sldId id="418" r:id="rId54"/>
    <p:sldId id="410" r:id="rId55"/>
    <p:sldId id="433" r:id="rId56"/>
    <p:sldId id="300" r:id="rId57"/>
    <p:sldId id="304" r:id="rId58"/>
    <p:sldId id="317" r:id="rId59"/>
    <p:sldId id="422" r:id="rId60"/>
    <p:sldId id="444" r:id="rId61"/>
    <p:sldId id="411" r:id="rId62"/>
    <p:sldId id="425" r:id="rId63"/>
    <p:sldId id="434" r:id="rId64"/>
    <p:sldId id="349" r:id="rId65"/>
    <p:sldId id="392" r:id="rId66"/>
    <p:sldId id="442" r:id="rId67"/>
    <p:sldId id="417" r:id="rId68"/>
    <p:sldId id="350" r:id="rId69"/>
    <p:sldId id="393" r:id="rId70"/>
    <p:sldId id="391" r:id="rId71"/>
    <p:sldId id="353" r:id="rId7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9716" autoAdjust="0"/>
    <p:restoredTop sz="96061" autoAdjust="0"/>
  </p:normalViewPr>
  <p:slideViewPr>
    <p:cSldViewPr snapToGrid="0">
      <p:cViewPr>
        <p:scale>
          <a:sx n="100" d="100"/>
          <a:sy n="100" d="100"/>
        </p:scale>
        <p:origin x="-1152" y="-2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63.xml"/><Relationship Id="rId60" Type="http://schemas.openxmlformats.org/officeDocument/2006/relationships/slide" Target="slides/slide59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74" Type="http://schemas.openxmlformats.org/officeDocument/2006/relationships/handoutMaster" Target="handoutMasters/handoutMaster1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77" Type="http://schemas.openxmlformats.org/officeDocument/2006/relationships/viewProps" Target="viewProps.xml"/><Relationship Id="rId63" Type="http://schemas.openxmlformats.org/officeDocument/2006/relationships/slide" Target="slides/slide62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71" Type="http://schemas.openxmlformats.org/officeDocument/2006/relationships/slide" Target="slides/slide70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slide" Target="slides/slide57.xml"/><Relationship Id="rId42" Type="http://schemas.openxmlformats.org/officeDocument/2006/relationships/slide" Target="slides/slide41.xml"/><Relationship Id="rId73" Type="http://schemas.openxmlformats.org/officeDocument/2006/relationships/notesMaster" Target="notesMasters/notesMaster1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69" Type="http://schemas.openxmlformats.org/officeDocument/2006/relationships/slide" Target="slides/slide68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slide" Target="slides/slide56.xml"/><Relationship Id="rId59" Type="http://schemas.openxmlformats.org/officeDocument/2006/relationships/slide" Target="slides/slide58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slide" Target="slides/slide5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62" Type="http://schemas.openxmlformats.org/officeDocument/2006/relationships/slide" Target="slides/slide61.xml"/><Relationship Id="rId66" Type="http://schemas.openxmlformats.org/officeDocument/2006/relationships/slide" Target="slides/slide65.xml"/><Relationship Id="rId36" Type="http://schemas.openxmlformats.org/officeDocument/2006/relationships/slide" Target="slides/slide35.xml"/><Relationship Id="rId72" Type="http://schemas.openxmlformats.org/officeDocument/2006/relationships/slide" Target="slides/slide71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75" Type="http://schemas.openxmlformats.org/officeDocument/2006/relationships/printerSettings" Target="printerSettings/printerSettings1.bin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65" Type="http://schemas.openxmlformats.org/officeDocument/2006/relationships/slide" Target="slides/slide64.xml"/><Relationship Id="rId67" Type="http://schemas.openxmlformats.org/officeDocument/2006/relationships/slide" Target="slides/slide66.xml"/><Relationship Id="rId54" Type="http://schemas.openxmlformats.org/officeDocument/2006/relationships/slide" Target="slides/slide53.xml"/><Relationship Id="rId12" Type="http://schemas.openxmlformats.org/officeDocument/2006/relationships/slide" Target="slides/slide11.xml"/><Relationship Id="rId76" Type="http://schemas.openxmlformats.org/officeDocument/2006/relationships/presProps" Target="presProps.xml"/><Relationship Id="rId79" Type="http://schemas.openxmlformats.org/officeDocument/2006/relationships/tableStyles" Target="tableStyles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61" Type="http://schemas.openxmlformats.org/officeDocument/2006/relationships/slide" Target="slides/slide60.xml"/><Relationship Id="rId53" Type="http://schemas.openxmlformats.org/officeDocument/2006/relationships/slide" Target="slides/slide5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68" Type="http://schemas.openxmlformats.org/officeDocument/2006/relationships/slide" Target="slides/slide67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78" Type="http://schemas.openxmlformats.org/officeDocument/2006/relationships/theme" Target="theme/theme1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ict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ict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ict"/><Relationship Id="rId1" Type="http://schemas.openxmlformats.org/officeDocument/2006/relationships/image" Target="../media/image62.pict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ict"/><Relationship Id="rId3" Type="http://schemas.openxmlformats.org/officeDocument/2006/relationships/image" Target="../media/image71.pict"/><Relationship Id="rId1" Type="http://schemas.openxmlformats.org/officeDocument/2006/relationships/image" Target="../media/image69.pict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ict"/><Relationship Id="rId1" Type="http://schemas.openxmlformats.org/officeDocument/2006/relationships/image" Target="../media/image73.pict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ict"/><Relationship Id="rId1" Type="http://schemas.openxmlformats.org/officeDocument/2006/relationships/image" Target="../media/image73.pict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ict"/><Relationship Id="rId1" Type="http://schemas.openxmlformats.org/officeDocument/2006/relationships/image" Target="../media/image73.pict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ict"/><Relationship Id="rId1" Type="http://schemas.openxmlformats.org/officeDocument/2006/relationships/image" Target="../media/image73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ict"/></Relationships>
</file>

<file path=ppt/drawings/_rels/vmlDrawing5.vml.rels><?xml version="1.0" encoding="UTF-8" standalone="yes"?>
<Relationships xmlns="http://schemas.openxmlformats.org/package/2006/relationships"><Relationship Id="rId4" Type="http://schemas.openxmlformats.org/officeDocument/2006/relationships/image" Target="../media/image52.pict"/><Relationship Id="rId1" Type="http://schemas.openxmlformats.org/officeDocument/2006/relationships/image" Target="../media/image50.pict"/><Relationship Id="rId2" Type="http://schemas.openxmlformats.org/officeDocument/2006/relationships/image" Target="../media/image49.pict"/><Relationship Id="rId3" Type="http://schemas.openxmlformats.org/officeDocument/2006/relationships/image" Target="../media/image51.pict"/><Relationship Id="rId5" Type="http://schemas.openxmlformats.org/officeDocument/2006/relationships/image" Target="../media/image53.pict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ict"/><Relationship Id="rId1" Type="http://schemas.openxmlformats.org/officeDocument/2006/relationships/image" Target="../media/image54.pict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ict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ict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5095EF-3103-7841-A739-EF503576FF1F}" type="datetimeFigureOut">
              <a:rPr/>
              <a:pPr/>
              <a:t>6/12/12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1625A3-8AF0-3E47-8C3E-B83D3930CA0F}" type="slidenum">
              <a:rPr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712CD-BF6B-E94D-8889-185EFCC58B1B}" type="datetimeFigureOut">
              <a:rPr/>
              <a:pPr/>
              <a:t>6/8/12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7CCB9-18EA-6748-8503-8B952D67735A}" type="slidenum">
              <a:rPr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/>
              <a:t>Illustrates</a:t>
            </a:r>
            <a:r>
              <a:rPr lang="en-US" baseline="0"/>
              <a:t> the length scales of structures that are being resolved.</a:t>
            </a:r>
          </a:p>
          <a:p>
            <a:pPr marL="228600" indent="-228600">
              <a:buAutoNum type="arabicPeriod"/>
            </a:pPr>
            <a:r>
              <a:rPr lang="en-US" baseline="0"/>
              <a:t>Slower in the west than the east, of course – but significant variability across the entire region.</a:t>
            </a:r>
          </a:p>
          <a:p>
            <a:pPr marL="228600" indent="-228600">
              <a:buAutoNum type="arabicPeriod"/>
            </a:pPr>
            <a:r>
              <a:rPr lang="en-US"/>
              <a:t>Many features recongizable: Snake R. Plain, Rocky Mtns, Columbia Plateau, volcanic</a:t>
            </a:r>
            <a:r>
              <a:rPr lang="en-US" baseline="0"/>
              <a:t> rim of the CO Plateau, Mid-Continental Rift, Superior Province, etc.</a:t>
            </a:r>
          </a:p>
          <a:p>
            <a:pPr marL="228600" indent="-228600">
              <a:buNone/>
            </a:pPr>
            <a:r>
              <a:rPr lang="en-US" baseline="0"/>
              <a:t>Talk is about how to construct such images and use them quantitatively to produce a 3D model.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7CCB9-18EA-6748-8503-8B952D67735A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1D55CB-EDC7-D845-94B0-1D87A534787D}" type="slidenum">
              <a:rPr lang="en-US"/>
              <a:pPr/>
              <a:t>11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7388"/>
            <a:ext cx="4570413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30" tIns="44865" rIns="89730" bIns="44865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1D55CB-EDC7-D845-94B0-1D87A534787D}" type="slidenum">
              <a:rPr lang="en-US"/>
              <a:pPr/>
              <a:t>12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7388"/>
            <a:ext cx="4570413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30" tIns="44865" rIns="89730" bIns="44865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1D55CB-EDC7-D845-94B0-1D87A534787D}" type="slidenum">
              <a:rPr lang="en-US"/>
              <a:pPr/>
              <a:t>13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7388"/>
            <a:ext cx="4570413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30" tIns="44865" rIns="89730" bIns="44865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D062F3-DB16-AD4B-821F-20DBD3B1A52D}" type="slidenum">
              <a:rPr lang="en-US"/>
              <a:pPr/>
              <a:t>14</a:t>
            </a:fld>
            <a:endParaRPr lang="en-US"/>
          </a:p>
        </p:txBody>
      </p:sp>
      <p:sp>
        <p:nvSpPr>
          <p:cNvPr id="112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05304C-536E-2A48-B048-20D1C1329A50}" type="slidenum">
              <a:rPr lang="en-US"/>
              <a:pPr/>
              <a:t>15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40EF43-85A9-ED48-9596-DAA6EDE0908F}" type="slidenum">
              <a:rPr lang="en-US"/>
              <a:pPr/>
              <a:t>16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4EE4CD-0FF9-424B-A340-DC56F3C2B61F}" type="slidenum">
              <a:rPr lang="en-US"/>
              <a:pPr/>
              <a:t>17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55ADBC-59F9-5945-8137-EA57616D882D}" type="slidenum">
              <a:rPr lang="en-US"/>
              <a:pPr/>
              <a:t>18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94B271-7E00-9444-B6D4-D40489971FC4}" type="slidenum">
              <a:rPr lang="en-US"/>
              <a:pPr/>
              <a:t>19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AEF11B-FA62-F84A-A486-F9ED2B00E2C8}" type="slidenum">
              <a:rPr lang="en-US"/>
              <a:pPr/>
              <a:t>20</a:t>
            </a:fld>
            <a:endParaRPr lang="en-US"/>
          </a:p>
        </p:txBody>
      </p:sp>
      <p:sp>
        <p:nvSpPr>
          <p:cNvPr id="235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/>
              <a:t>Illustrates</a:t>
            </a:r>
            <a:r>
              <a:rPr lang="en-US" baseline="0"/>
              <a:t> the length scales of structures that are being resolved.</a:t>
            </a:r>
          </a:p>
          <a:p>
            <a:pPr marL="228600" indent="-228600">
              <a:buAutoNum type="arabicPeriod"/>
            </a:pPr>
            <a:r>
              <a:rPr lang="en-US" baseline="0"/>
              <a:t>Slower in the west than the east, of course – but significant variability across the entire region.</a:t>
            </a:r>
          </a:p>
          <a:p>
            <a:pPr marL="228600" indent="-228600">
              <a:buAutoNum type="arabicPeriod"/>
            </a:pPr>
            <a:r>
              <a:rPr lang="en-US"/>
              <a:t>Many features recongizable: Snake R. Plain, Rocky Mtns, Columbia Plateau, volcanic</a:t>
            </a:r>
            <a:r>
              <a:rPr lang="en-US" baseline="0"/>
              <a:t> rim of the CO Plateau, Mid-Continental Rift, Superior Province, etc.</a:t>
            </a:r>
          </a:p>
          <a:p>
            <a:pPr marL="228600" indent="-228600">
              <a:buNone/>
            </a:pPr>
            <a:r>
              <a:rPr lang="en-US" baseline="0"/>
              <a:t>Talk is about how to construct such images and use them quantitatively to produce a 3D model.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7CCB9-18EA-6748-8503-8B952D67735A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4F24FE-C3D1-2740-9BA5-E0191D88CF95}" type="slidenum">
              <a:rPr lang="en-US"/>
              <a:pPr/>
              <a:t>21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7CB773-296C-5A46-9524-3EF85E59F46E}" type="slidenum">
              <a:rPr lang="en-US"/>
              <a:pPr/>
              <a:t>22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5F78DC-88E4-7541-B4C9-8BACDDA5D980}" type="slidenum">
              <a:rPr lang="en-US"/>
              <a:pPr/>
              <a:t>23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FC196E-1DFA-3D49-86FC-786F7EC8CD67}" type="slidenum">
              <a:rPr lang="en-US"/>
              <a:pPr/>
              <a:t>24</a:t>
            </a:fld>
            <a:endParaRPr lang="en-US"/>
          </a:p>
        </p:txBody>
      </p:sp>
      <p:sp>
        <p:nvSpPr>
          <p:cNvPr id="1802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40AB76-5A83-6E40-8677-A9AF489C7BA7}" type="slidenum">
              <a:rPr lang="en-US" altLang="zh-CN">
                <a:ea typeface="新細明體" charset="-120"/>
              </a:rPr>
              <a:pPr/>
              <a:t>25</a:t>
            </a:fld>
            <a:endParaRPr lang="en-US" altLang="zh-CN">
              <a:ea typeface="新細明體" charset="-12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zh-CN">
                <a:ea typeface="宋体" charset="-122"/>
                <a:cs typeface="宋体" charset="-122"/>
              </a:rPr>
              <a:t>Ask Fan-chi about the time duration. 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AC73DE-B565-8B47-BDE5-BA5AE37CBFD1}" type="slidenum">
              <a:rPr lang="en-US" altLang="zh-CN">
                <a:ea typeface="新細明體" charset="-120"/>
              </a:rPr>
              <a:pPr/>
              <a:t>26</a:t>
            </a:fld>
            <a:endParaRPr lang="en-US" altLang="zh-CN">
              <a:ea typeface="新細明體" charset="-12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zh-CN">
                <a:ea typeface="宋体" charset="-122"/>
                <a:cs typeface="宋体" charset="-122"/>
              </a:rPr>
              <a:t>Ask Fan-chi about the time duration. 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AC73DE-B565-8B47-BDE5-BA5AE37CBFD1}" type="slidenum">
              <a:rPr lang="en-US" altLang="zh-CN">
                <a:ea typeface="新細明體" charset="-120"/>
              </a:rPr>
              <a:pPr/>
              <a:t>27</a:t>
            </a:fld>
            <a:endParaRPr lang="en-US" altLang="zh-CN">
              <a:ea typeface="新細明體" charset="-12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zh-CN">
                <a:ea typeface="宋体" charset="-122"/>
                <a:cs typeface="宋体" charset="-122"/>
              </a:rPr>
              <a:t>Ask Fan-chi about the time duration. 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AC73DE-B565-8B47-BDE5-BA5AE37CBFD1}" type="slidenum">
              <a:rPr lang="en-US" altLang="zh-CN">
                <a:ea typeface="新細明體" charset="-120"/>
              </a:rPr>
              <a:pPr/>
              <a:t>28</a:t>
            </a:fld>
            <a:endParaRPr lang="en-US" altLang="zh-CN">
              <a:ea typeface="新細明體" charset="-12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zh-CN">
                <a:ea typeface="宋体" charset="-122"/>
                <a:cs typeface="宋体" charset="-122"/>
              </a:rPr>
              <a:t>Ask Fan-chi about the time duration. 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1D55CB-EDC7-D845-94B0-1D87A534787D}" type="slidenum">
              <a:rPr lang="en-US"/>
              <a:pPr/>
              <a:t>29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7388"/>
            <a:ext cx="4570413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30" tIns="44865" rIns="89730" bIns="44865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1D55CB-EDC7-D845-94B0-1D87A534787D}" type="slidenum">
              <a:rPr lang="en-US"/>
              <a:pPr/>
              <a:t>30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7388"/>
            <a:ext cx="4570413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30" tIns="44865" rIns="89730" bIns="44865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1D55CB-EDC7-D845-94B0-1D87A534787D}" type="slidenum">
              <a:rPr lang="en-US"/>
              <a:pPr/>
              <a:t>4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7388"/>
            <a:ext cx="4570413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30" tIns="44865" rIns="89730" bIns="44865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7CCB9-18EA-6748-8503-8B952D67735A}" type="slidenum">
              <a:rPr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1D55CB-EDC7-D845-94B0-1D87A534787D}" type="slidenum">
              <a:rPr lang="en-US"/>
              <a:pPr/>
              <a:t>53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7388"/>
            <a:ext cx="4570413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30" tIns="44865" rIns="89730" bIns="44865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1D55CB-EDC7-D845-94B0-1D87A534787D}" type="slidenum">
              <a:rPr lang="en-US"/>
              <a:pPr/>
              <a:t>5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7388"/>
            <a:ext cx="4570413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30" tIns="44865" rIns="89730" bIns="44865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1D55CB-EDC7-D845-94B0-1D87A534787D}" type="slidenum">
              <a:rPr lang="en-US"/>
              <a:pPr/>
              <a:t>6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7388"/>
            <a:ext cx="4570413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30" tIns="44865" rIns="89730" bIns="44865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1D55CB-EDC7-D845-94B0-1D87A534787D}" type="slidenum">
              <a:rPr lang="en-US"/>
              <a:pPr/>
              <a:t>7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7388"/>
            <a:ext cx="4570413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30" tIns="44865" rIns="89730" bIns="44865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1D55CB-EDC7-D845-94B0-1D87A534787D}" type="slidenum">
              <a:rPr lang="en-US"/>
              <a:pPr/>
              <a:t>8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7388"/>
            <a:ext cx="4570413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30" tIns="44865" rIns="89730" bIns="44865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1D55CB-EDC7-D845-94B0-1D87A534787D}" type="slidenum">
              <a:rPr lang="en-US"/>
              <a:pPr/>
              <a:t>9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7388"/>
            <a:ext cx="4570413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30" tIns="44865" rIns="89730" bIns="44865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1D55CB-EDC7-D845-94B0-1D87A534787D}" type="slidenum">
              <a:rPr lang="en-US"/>
              <a:pPr/>
              <a:t>10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7388"/>
            <a:ext cx="4570413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30" tIns="44865" rIns="89730" bIns="44865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5AF8-27A8-8847-A5AE-A5769A409B7F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5AF8-27A8-8847-A5AE-A5769A409B7F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5AF8-27A8-8847-A5AE-A5769A409B7F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5AF8-27A8-8847-A5AE-A5769A409B7F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5AF8-27A8-8847-A5AE-A5769A409B7F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5AF8-27A8-8847-A5AE-A5769A409B7F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5AF8-27A8-8847-A5AE-A5769A409B7F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5AF8-27A8-8847-A5AE-A5769A409B7F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5AF8-27A8-8847-A5AE-A5769A409B7F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5AF8-27A8-8847-A5AE-A5769A409B7F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5AF8-27A8-8847-A5AE-A5769A409B7F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6/6/12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Northwestern University 10/5/12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55AF8-27A8-8847-A5AE-A5769A409B7F}" type="slidenum">
              <a:rPr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Relationship Id="rId5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Relationship Id="rId5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image" Target="../media/image4.jpeg"/><Relationship Id="rId4" Type="http://schemas.openxmlformats.org/officeDocument/2006/relationships/image" Target="../media/image3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Relationship Id="rId5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jpeg"/><Relationship Id="rId5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jpeg"/><Relationship Id="rId5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jpeg"/><Relationship Id="rId5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5.jpeg"/><Relationship Id="rId5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png"/><Relationship Id="rId6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3.bin"/><Relationship Id="rId1" Type="http://schemas.openxmlformats.org/officeDocument/2006/relationships/vmlDrawing" Target="../drawings/vmlDrawing3.v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4.bin"/><Relationship Id="rId1" Type="http://schemas.openxmlformats.org/officeDocument/2006/relationships/vmlDrawing" Target="../drawings/vmlDrawing4.v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6.bin"/><Relationship Id="rId5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.xml"/><Relationship Id="rId3" Type="http://schemas.openxmlformats.org/officeDocument/2006/relationships/oleObject" Target="../embeddings/oleObject5.bin"/><Relationship Id="rId6" Type="http://schemas.openxmlformats.org/officeDocument/2006/relationships/oleObject" Target="../embeddings/oleObject8.bin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11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.xml"/><Relationship Id="rId3" Type="http://schemas.openxmlformats.org/officeDocument/2006/relationships/oleObject" Target="../embeddings/oleObject10.bin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6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2.bin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image" Target="../media/image58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7.png"/><Relationship Id="rId5" Type="http://schemas.openxmlformats.org/officeDocument/2006/relationships/oleObject" Target="../embeddings/oleObject13.bin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eg"/><Relationship Id="rId5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image" Target="../media/image60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9.png"/><Relationship Id="rId5" Type="http://schemas.openxmlformats.org/officeDocument/2006/relationships/oleObject" Target="../embeddings/oleObject14.bin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image" Target="../media/image61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9.png"/><Relationship Id="rId5" Type="http://schemas.openxmlformats.org/officeDocument/2006/relationships/oleObject" Target="../embeddings/oleObject15.bin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image" Target="../media/image64.png"/><Relationship Id="rId7" Type="http://schemas.openxmlformats.org/officeDocument/2006/relationships/image" Target="../media/image67.png"/><Relationship Id="rId11" Type="http://schemas.openxmlformats.org/officeDocument/2006/relationships/oleObject" Target="../embeddings/oleObject19.bin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6.png"/><Relationship Id="rId8" Type="http://schemas.openxmlformats.org/officeDocument/2006/relationships/oleObject" Target="../embeddings/oleObject16.bin"/><Relationship Id="rId13" Type="http://schemas.openxmlformats.org/officeDocument/2006/relationships/oleObject" Target="../embeddings/oleObject20.bin"/><Relationship Id="rId10" Type="http://schemas.openxmlformats.org/officeDocument/2006/relationships/oleObject" Target="../embeddings/oleObject18.bin"/><Relationship Id="rId5" Type="http://schemas.openxmlformats.org/officeDocument/2006/relationships/image" Target="../media/image65.png"/><Relationship Id="rId12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9" Type="http://schemas.openxmlformats.org/officeDocument/2006/relationships/oleObject" Target="../embeddings/oleObject17.bin"/><Relationship Id="rId3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oleObject23.bin"/><Relationship Id="rId4" Type="http://schemas.openxmlformats.org/officeDocument/2006/relationships/oleObject" Target="../embeddings/oleObject21.bin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2.png"/><Relationship Id="rId5" Type="http://schemas.openxmlformats.org/officeDocument/2006/relationships/oleObject" Target="../embeddings/oleObject22.bin"/></Relationships>
</file>

<file path=ppt/slides/_rels/slide45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oleObject25.bin"/><Relationship Id="rId4" Type="http://schemas.openxmlformats.org/officeDocument/2006/relationships/image" Target="../media/image76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5.png"/><Relationship Id="rId5" Type="http://schemas.openxmlformats.org/officeDocument/2006/relationships/oleObject" Target="../embeddings/oleObject24.bin"/></Relationships>
</file>

<file path=ppt/slides/_rels/slide46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oleObject27.bin"/><Relationship Id="rId4" Type="http://schemas.openxmlformats.org/officeDocument/2006/relationships/image" Target="../media/image76.pn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5.png"/><Relationship Id="rId5" Type="http://schemas.openxmlformats.org/officeDocument/2006/relationships/oleObject" Target="../embeddings/oleObject26.bin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4" Type="http://schemas.openxmlformats.org/officeDocument/2006/relationships/image" Target="../media/image76.png"/><Relationship Id="rId5" Type="http://schemas.openxmlformats.org/officeDocument/2006/relationships/oleObject" Target="../embeddings/oleObject28.bin"/><Relationship Id="rId7" Type="http://schemas.openxmlformats.org/officeDocument/2006/relationships/image" Target="../media/image77.png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5.png"/><Relationship Id="rId6" Type="http://schemas.openxmlformats.org/officeDocument/2006/relationships/oleObject" Target="../embeddings/oleObject29.bin"/></Relationships>
</file>

<file path=ppt/slides/_rels/slide48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oleObject31.bin"/><Relationship Id="rId4" Type="http://schemas.openxmlformats.org/officeDocument/2006/relationships/image" Target="../media/image76.png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5.png"/><Relationship Id="rId5" Type="http://schemas.openxmlformats.org/officeDocument/2006/relationships/oleObject" Target="../embeddings/oleObject30.bin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3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3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3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3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3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3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3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Relationship Id="rId3" Type="http://schemas.openxmlformats.org/officeDocument/2006/relationships/image" Target="../media/image103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4" Type="http://schemas.openxmlformats.org/officeDocument/2006/relationships/image" Target="../media/image106.png"/><Relationship Id="rId10" Type="http://schemas.openxmlformats.org/officeDocument/2006/relationships/image" Target="../media/image112.png"/><Relationship Id="rId5" Type="http://schemas.openxmlformats.org/officeDocument/2006/relationships/image" Target="../media/image107.png"/><Relationship Id="rId7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Relationship Id="rId9" Type="http://schemas.openxmlformats.org/officeDocument/2006/relationships/image" Target="../media/image111.png"/><Relationship Id="rId3" Type="http://schemas.openxmlformats.org/officeDocument/2006/relationships/image" Target="../media/image105.png"/><Relationship Id="rId6" Type="http://schemas.openxmlformats.org/officeDocument/2006/relationships/image" Target="../media/image108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5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3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3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5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49593" y="736600"/>
            <a:ext cx="6959507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Mike Ritzwoller</a:t>
            </a:r>
          </a:p>
          <a:p>
            <a:r>
              <a:rPr lang="en-US">
                <a:latin typeface="Times New Roman"/>
                <a:cs typeface="Times New Roman"/>
              </a:rPr>
              <a:t>CU-Boulder</a:t>
            </a:r>
          </a:p>
          <a:p>
            <a:r>
              <a:rPr lang="en-US">
                <a:latin typeface="Times New Roman"/>
                <a:cs typeface="Times New Roman"/>
              </a:rPr>
              <a:t>Department of Physics</a:t>
            </a:r>
          </a:p>
          <a:p>
            <a:endParaRPr lang="en-US">
              <a:latin typeface="Times New Roman"/>
              <a:cs typeface="Times New Roman"/>
            </a:endParaRPr>
          </a:p>
          <a:p>
            <a:endParaRPr lang="en-US">
              <a:latin typeface="Times New Roman"/>
              <a:cs typeface="Times New Roman"/>
            </a:endParaRPr>
          </a:p>
          <a:p>
            <a:r>
              <a:rPr lang="en-US">
                <a:latin typeface="Times New Roman"/>
                <a:cs typeface="Times New Roman"/>
              </a:rPr>
              <a:t>								</a:t>
            </a:r>
          </a:p>
          <a:p>
            <a:r>
              <a:rPr lang="en-US">
                <a:latin typeface="Times New Roman"/>
                <a:cs typeface="Times New Roman"/>
              </a:rPr>
              <a:t>								</a:t>
            </a:r>
          </a:p>
          <a:p>
            <a:r>
              <a:rPr lang="en-US">
                <a:latin typeface="Times New Roman"/>
                <a:cs typeface="Times New Roman"/>
              </a:rPr>
              <a:t>								    Students &amp; Post-Docs: </a:t>
            </a:r>
          </a:p>
          <a:p>
            <a:r>
              <a:rPr lang="en-US">
                <a:latin typeface="Times New Roman"/>
                <a:cs typeface="Times New Roman"/>
              </a:rPr>
              <a:t>									Yingjie Yang (Macquarie U.) </a:t>
            </a:r>
          </a:p>
          <a:p>
            <a:r>
              <a:rPr lang="en-US">
                <a:latin typeface="Times New Roman"/>
                <a:cs typeface="Times New Roman"/>
              </a:rPr>
              <a:t>									Morgan Moschetti (USGS) </a:t>
            </a:r>
          </a:p>
          <a:p>
            <a:r>
              <a:rPr lang="en-US">
                <a:latin typeface="Times New Roman"/>
                <a:cs typeface="Times New Roman"/>
              </a:rPr>
              <a:t>									Fan-Chi Lin (Caltech) </a:t>
            </a:r>
          </a:p>
          <a:p>
            <a:r>
              <a:rPr lang="en-US">
                <a:latin typeface="Times New Roman"/>
                <a:cs typeface="Times New Roman"/>
              </a:rPr>
              <a:t>									Weisen Shen</a:t>
            </a:r>
          </a:p>
          <a:p>
            <a:r>
              <a:rPr lang="en-US">
                <a:latin typeface="Times New Roman"/>
                <a:cs typeface="Times New Roman"/>
              </a:rPr>
              <a:t>									Jiayi Xie </a:t>
            </a:r>
          </a:p>
          <a:p>
            <a:r>
              <a:rPr lang="en-US">
                <a:latin typeface="Times New Roman"/>
                <a:cs typeface="Times New Roman"/>
              </a:rPr>
              <a:t>									Tian Ye</a:t>
            </a:r>
          </a:p>
          <a:p>
            <a:r>
              <a:rPr lang="en-US">
                <a:latin typeface="Times New Roman"/>
                <a:cs typeface="Times New Roman"/>
              </a:rPr>
              <a:t>		</a:t>
            </a:r>
          </a:p>
          <a:p>
            <a:r>
              <a:rPr lang="en-US">
                <a:latin typeface="Times New Roman"/>
                <a:cs typeface="Times New Roman"/>
              </a:rPr>
              <a:t>								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4514850" y="3346450"/>
          <a:ext cx="114300" cy="165100"/>
        </p:xfrm>
        <a:graphic>
          <a:graphicData uri="http://schemas.openxmlformats.org/presentationml/2006/ole">
            <p:oleObj spid="_x0000_s14338" name="Equation" r:id="rId4" imgW="114300" imgH="165100" progId="Equation.DSMT4">
              <p:embed/>
            </p:oleObj>
          </a:graphicData>
        </a:graphic>
      </p:graphicFrame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4800" y="190500"/>
            <a:ext cx="67275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/>
                <a:cs typeface="Times New Roman"/>
              </a:rPr>
              <a:t>Seismology with Large Continental Arrays </a:t>
            </a:r>
            <a:endParaRPr lang="en-US" sz="2800">
              <a:latin typeface="Times New Roman"/>
              <a:cs typeface="Times New Roman"/>
            </a:endParaRPr>
          </a:p>
          <a:p>
            <a:endParaRPr lang="en-US" sz="2800">
              <a:latin typeface="Times New Roman"/>
              <a:cs typeface="Times New Roman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3200" y="152400"/>
            <a:ext cx="6781800" cy="609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Picture 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89200"/>
            <a:ext cx="5841523" cy="3168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66700" y="2044700"/>
            <a:ext cx="5378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USArray Transportable Array (TA) on Oct 3,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466950" name="Text Box 6"/>
          <p:cNvSpPr txBox="1">
            <a:spLocks noChangeArrowheads="1"/>
          </p:cNvSpPr>
          <p:nvPr/>
        </p:nvSpPr>
        <p:spPr bwMode="auto">
          <a:xfrm>
            <a:off x="822325" y="2998788"/>
            <a:ext cx="184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endParaRPr kumimoji="1" lang="en-US" sz="1200">
              <a:latin typeface="Times New Roman" pitchFamily="-112" charset="0"/>
              <a:ea typeface="宋体" pitchFamily="-112" charset="-122"/>
              <a:cs typeface="宋体" pitchFamily="-112" charset="-122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42900" y="223838"/>
            <a:ext cx="3365500" cy="89376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1. Some Background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13431" y="355600"/>
            <a:ext cx="43817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Example of Traditional Analysis: </a:t>
            </a:r>
          </a:p>
          <a:p>
            <a:r>
              <a:rPr lang="en-US" sz="2000">
                <a:latin typeface="Times New Roman"/>
                <a:cs typeface="Times New Roman"/>
              </a:rPr>
              <a:t>		Shapiro &amp; Ritzwoller, GJI, 2002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064000" y="1892300"/>
            <a:ext cx="7493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153400" y="1803400"/>
            <a:ext cx="7493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400" y="1549400"/>
            <a:ext cx="520700" cy="495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Picture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488" y="342900"/>
            <a:ext cx="2737778" cy="4435556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18" name="Picture 17" descr="Picture 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2971800"/>
            <a:ext cx="2595555" cy="4426666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23" name="TextBox 22"/>
          <p:cNvSpPr txBox="1"/>
          <p:nvPr/>
        </p:nvSpPr>
        <p:spPr>
          <a:xfrm>
            <a:off x="4282848" y="1663700"/>
            <a:ext cx="4814138" cy="4862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>
                <a:latin typeface="Times New Roman"/>
                <a:cs typeface="Times New Roman"/>
              </a:rPr>
              <a:t>The method has been applied globally: </a:t>
            </a:r>
          </a:p>
          <a:p>
            <a:r>
              <a:rPr lang="en-US" sz="2000">
                <a:latin typeface="Times New Roman"/>
                <a:cs typeface="Times New Roman"/>
              </a:rPr>
              <a:t>To image various upper mantle structures:</a:t>
            </a:r>
          </a:p>
          <a:p>
            <a:pPr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	continental roots</a:t>
            </a:r>
          </a:p>
          <a:p>
            <a:pPr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	subduction zones</a:t>
            </a:r>
          </a:p>
          <a:p>
            <a:pPr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	variations in structure along mid-oceanic</a:t>
            </a:r>
          </a:p>
          <a:p>
            <a:r>
              <a:rPr lang="en-US" sz="2000">
                <a:latin typeface="Times New Roman"/>
                <a:cs typeface="Times New Roman"/>
              </a:rPr>
              <a:t>		ridges</a:t>
            </a:r>
          </a:p>
          <a:p>
            <a:r>
              <a:rPr lang="en-US" sz="2000">
                <a:latin typeface="Times New Roman"/>
                <a:cs typeface="Times New Roman"/>
              </a:rPr>
              <a:t>	.</a:t>
            </a:r>
          </a:p>
          <a:p>
            <a:r>
              <a:rPr lang="en-US" sz="2000">
                <a:latin typeface="Times New Roman"/>
                <a:cs typeface="Times New Roman"/>
              </a:rPr>
              <a:t>	.</a:t>
            </a:r>
          </a:p>
          <a:p>
            <a:r>
              <a:rPr lang="en-US" sz="2000">
                <a:latin typeface="Times New Roman"/>
                <a:cs typeface="Times New Roman"/>
              </a:rPr>
              <a:t>	.</a:t>
            </a:r>
          </a:p>
          <a:p>
            <a:r>
              <a:rPr lang="en-US" sz="2000">
                <a:latin typeface="Times New Roman"/>
                <a:cs typeface="Times New Roman"/>
              </a:rPr>
              <a:t>	</a:t>
            </a:r>
          </a:p>
          <a:p>
            <a:r>
              <a:rPr lang="en-US" sz="2000">
                <a:latin typeface="Times New Roman"/>
                <a:cs typeface="Times New Roman"/>
              </a:rPr>
              <a:t>To constrain the thermal structure of the</a:t>
            </a:r>
          </a:p>
          <a:p>
            <a:pPr>
              <a:spcAft>
                <a:spcPts val="600"/>
              </a:spcAft>
            </a:pPr>
            <a:r>
              <a:rPr lang="en-US" sz="2000">
                <a:latin typeface="Times New Roman"/>
                <a:cs typeface="Times New Roman"/>
              </a:rPr>
              <a:t>	lithosphere and asthenosphere.</a:t>
            </a:r>
          </a:p>
          <a:p>
            <a:r>
              <a:rPr lang="en-US" sz="2000">
                <a:latin typeface="Times New Roman"/>
                <a:cs typeface="Times New Roman"/>
              </a:rPr>
              <a:t>To improve regional event locations.</a:t>
            </a:r>
          </a:p>
          <a:p>
            <a:r>
              <a:rPr lang="en-US" sz="2000">
                <a:latin typeface="Times New Roman"/>
                <a:cs typeface="Times New Roman"/>
              </a:rPr>
              <a:t>	</a:t>
            </a:r>
          </a:p>
          <a:p>
            <a:endParaRPr lang="en-US" sz="20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466950" name="Text Box 6"/>
          <p:cNvSpPr txBox="1">
            <a:spLocks noChangeArrowheads="1"/>
          </p:cNvSpPr>
          <p:nvPr/>
        </p:nvSpPr>
        <p:spPr bwMode="auto">
          <a:xfrm>
            <a:off x="822325" y="2998788"/>
            <a:ext cx="184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endParaRPr kumimoji="1" lang="en-US" sz="1200">
              <a:latin typeface="Times New Roman" pitchFamily="-112" charset="0"/>
              <a:ea typeface="宋体" pitchFamily="-112" charset="-122"/>
              <a:cs typeface="宋体" pitchFamily="-112" charset="-122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42900" y="223838"/>
            <a:ext cx="3365500" cy="89376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1. Some Background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13431" y="355600"/>
            <a:ext cx="43817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Example of Traditional Analysis: </a:t>
            </a:r>
          </a:p>
          <a:p>
            <a:r>
              <a:rPr lang="en-US" sz="2000">
                <a:latin typeface="Times New Roman"/>
                <a:cs typeface="Times New Roman"/>
              </a:rPr>
              <a:t>		Bedle &amp; van der Lee, JGR, 2009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064000" y="1892300"/>
            <a:ext cx="7493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153400" y="1803400"/>
            <a:ext cx="7493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400" y="1549400"/>
            <a:ext cx="520700" cy="495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Picture 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0700"/>
            <a:ext cx="3805714" cy="3702857"/>
          </a:xfrm>
          <a:prstGeom prst="rect">
            <a:avLst/>
          </a:prstGeom>
        </p:spPr>
      </p:pic>
      <p:pic>
        <p:nvPicPr>
          <p:cNvPr id="19" name="Picture 18" descr="Picture 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9826" y="1473201"/>
            <a:ext cx="2841905" cy="4327619"/>
          </a:xfrm>
          <a:prstGeom prst="rect">
            <a:avLst/>
          </a:prstGeom>
        </p:spPr>
      </p:pic>
      <p:pic>
        <p:nvPicPr>
          <p:cNvPr id="24" name="Picture 23" descr="Picture 1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6381" y="1562100"/>
            <a:ext cx="2727619" cy="432761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59500" y="1295400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NA07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466950" name="Text Box 6"/>
          <p:cNvSpPr txBox="1">
            <a:spLocks noChangeArrowheads="1"/>
          </p:cNvSpPr>
          <p:nvPr/>
        </p:nvSpPr>
        <p:spPr bwMode="auto">
          <a:xfrm>
            <a:off x="822325" y="2998788"/>
            <a:ext cx="184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endParaRPr kumimoji="1" lang="en-US" sz="1200">
              <a:latin typeface="Times New Roman" pitchFamily="-112" charset="0"/>
              <a:ea typeface="宋体" pitchFamily="-112" charset="-122"/>
              <a:cs typeface="宋体" pitchFamily="-112" charset="-122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42900" y="223838"/>
            <a:ext cx="3365500" cy="89376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1. Some Background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064000" y="1892300"/>
            <a:ext cx="7493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153400" y="1803400"/>
            <a:ext cx="7493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52400" y="1092855"/>
            <a:ext cx="44958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>
                <a:latin typeface="Times New Roman"/>
                <a:cs typeface="Times New Roman"/>
              </a:rPr>
              <a:t>Frustrations of “Traditional” 	surface wave analysis: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000">
                <a:latin typeface="Times New Roman"/>
                <a:cs typeface="Times New Roman"/>
              </a:rPr>
              <a:t> Little information about the crust.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000">
                <a:latin typeface="Times New Roman"/>
                <a:cs typeface="Times New Roman"/>
              </a:rPr>
              <a:t> Lateral resolution is low:</a:t>
            </a:r>
          </a:p>
          <a:p>
            <a:pPr lvl="1"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 sensitivity kernels are broad,</a:t>
            </a:r>
          </a:p>
          <a:p>
            <a:pPr lvl="1">
              <a:spcAft>
                <a:spcPts val="600"/>
              </a:spcAft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 earthquakes recur in the same    	locations.</a:t>
            </a:r>
          </a:p>
          <a:p>
            <a:pPr marL="457200" indent="-457200">
              <a:spcAft>
                <a:spcPts val="600"/>
              </a:spcAft>
            </a:pPr>
            <a:r>
              <a:rPr lang="en-US" sz="2000">
                <a:latin typeface="Times New Roman"/>
                <a:cs typeface="Times New Roman"/>
              </a:rPr>
              <a:t>3.   Vertical resolution is also low: Moho.</a:t>
            </a:r>
          </a:p>
          <a:p>
            <a:pPr marL="457200" indent="-457200">
              <a:spcAft>
                <a:spcPts val="600"/>
              </a:spcAft>
              <a:buAutoNum type="arabicPeriod" startAt="4"/>
            </a:pPr>
            <a:r>
              <a:rPr lang="en-US" sz="2000">
                <a:latin typeface="Times New Roman"/>
                <a:cs typeface="Times New Roman"/>
              </a:rPr>
              <a:t>Tomography relies on ad-hoc choices of damping: anomaly amplitudes are unreliable, anisotropy is notoriously difficult to observe reliably.</a:t>
            </a:r>
          </a:p>
          <a:p>
            <a:pPr marL="457200" indent="-457200">
              <a:spcAft>
                <a:spcPts val="600"/>
              </a:spcAft>
              <a:buAutoNum type="arabicPeriod" startAt="4"/>
            </a:pPr>
            <a:r>
              <a:rPr lang="en-US" sz="2000">
                <a:latin typeface="Times New Roman"/>
                <a:cs typeface="Times New Roman"/>
              </a:rPr>
              <a:t>Uncertainty analysis is often overlooked.</a:t>
            </a:r>
          </a:p>
          <a:p>
            <a:pPr>
              <a:spcAft>
                <a:spcPts val="600"/>
              </a:spcAft>
            </a:pPr>
            <a:endParaRPr lang="en-US" sz="2000">
              <a:latin typeface="Times New Roman"/>
              <a:cs typeface="Times New Roman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1130955"/>
            <a:ext cx="46863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>
                <a:latin typeface="Times New Roman"/>
                <a:cs typeface="Times New Roman"/>
              </a:rPr>
              <a:t>Easing the frustration:</a:t>
            </a:r>
          </a:p>
          <a:p>
            <a:endParaRPr lang="en-US" sz="2400">
              <a:latin typeface="Times New Roman"/>
              <a:cs typeface="Times New Roman"/>
            </a:endParaRP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000">
                <a:latin typeface="Times New Roman"/>
                <a:cs typeface="Times New Roman"/>
              </a:rPr>
              <a:t> Ambient noise tomography.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000">
                <a:latin typeface="Times New Roman"/>
                <a:cs typeface="Times New Roman"/>
              </a:rPr>
              <a:t> New methods of tomography that    	exploit dense continental arrays.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endParaRPr lang="en-US" sz="2000">
              <a:latin typeface="Times New Roman"/>
              <a:cs typeface="Times New Roman"/>
            </a:endParaRPr>
          </a:p>
          <a:p>
            <a:pPr marL="342900" indent="-342900">
              <a:buAutoNum type="arabicPeriod"/>
            </a:pPr>
            <a:endParaRPr lang="en-US" sz="2000">
              <a:latin typeface="Times New Roman"/>
              <a:cs typeface="Times New Roman"/>
            </a:endParaRPr>
          </a:p>
          <a:p>
            <a:pPr marL="457200" indent="-457200">
              <a:spcAft>
                <a:spcPts val="600"/>
              </a:spcAft>
            </a:pPr>
            <a:r>
              <a:rPr lang="en-US" sz="2000">
                <a:latin typeface="Times New Roman"/>
                <a:cs typeface="Times New Roman"/>
              </a:rPr>
              <a:t>3.   Joint inversion with receiver functions.</a:t>
            </a:r>
          </a:p>
          <a:p>
            <a:pPr marL="457200" indent="-457200">
              <a:spcAft>
                <a:spcPts val="600"/>
              </a:spcAft>
            </a:pPr>
            <a:r>
              <a:rPr lang="en-US" sz="2000">
                <a:latin typeface="Times New Roman"/>
                <a:cs typeface="Times New Roman"/>
              </a:rPr>
              <a:t>4.   New methods of tomography based  	on “local inversion”.</a:t>
            </a:r>
          </a:p>
          <a:p>
            <a:pPr marL="457200" indent="-457200">
              <a:spcAft>
                <a:spcPts val="2400"/>
              </a:spcAft>
              <a:buAutoNum type="arabicPeriod" startAt="4"/>
            </a:pPr>
            <a:endParaRPr lang="en-US" sz="2000">
              <a:latin typeface="Times New Roman"/>
              <a:cs typeface="Times New Roman"/>
            </a:endParaRPr>
          </a:p>
          <a:p>
            <a:pPr marL="457200" indent="-457200">
              <a:spcAft>
                <a:spcPts val="600"/>
              </a:spcAft>
            </a:pPr>
            <a:r>
              <a:rPr lang="en-US" sz="2000">
                <a:latin typeface="Times New Roman"/>
                <a:cs typeface="Times New Roman"/>
              </a:rPr>
              <a:t>5.  “Local inversions” give uncertainties in dispersion maps, coupled with Bayesian MC methods.</a:t>
            </a:r>
          </a:p>
          <a:p>
            <a:pPr>
              <a:spcAft>
                <a:spcPts val="600"/>
              </a:spcAft>
            </a:pPr>
            <a:endParaRPr lang="en-US" sz="2000">
              <a:latin typeface="Times New Roman"/>
              <a:cs typeface="Times New Roman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0" y="1943100"/>
            <a:ext cx="9144000" cy="12700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6200000" flipH="1">
            <a:off x="2019300" y="3670300"/>
            <a:ext cx="5118100" cy="38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466950" name="Text Box 6"/>
          <p:cNvSpPr txBox="1">
            <a:spLocks noChangeArrowheads="1"/>
          </p:cNvSpPr>
          <p:nvPr/>
        </p:nvSpPr>
        <p:spPr bwMode="auto">
          <a:xfrm>
            <a:off x="822325" y="2998788"/>
            <a:ext cx="184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endParaRPr kumimoji="1" lang="en-US" sz="1200">
              <a:latin typeface="Times New Roman" pitchFamily="-112" charset="0"/>
              <a:ea typeface="宋体" pitchFamily="-112" charset="-122"/>
              <a:cs typeface="宋体" pitchFamily="-112" charset="-122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42900" y="223838"/>
            <a:ext cx="7518400" cy="89376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2. Improve</a:t>
            </a:r>
            <a:r>
              <a:rPr lang="en-US" sz="2800">
                <a:latin typeface="Times New Roman"/>
                <a:ea typeface="+mj-ea"/>
                <a:cs typeface="Times New Roman"/>
              </a:rPr>
              <a:t>ments in surface wave methodology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64000" y="1892300"/>
            <a:ext cx="7493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153400" y="1803400"/>
            <a:ext cx="7493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44333" y="1384300"/>
            <a:ext cx="8853706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lphaUcPeriod"/>
            </a:pPr>
            <a:r>
              <a:rPr lang="en-US" sz="2400">
                <a:latin typeface="Times New Roman"/>
                <a:cs typeface="Times New Roman"/>
              </a:rPr>
              <a:t>Ambient noise tomography</a:t>
            </a:r>
          </a:p>
          <a:p>
            <a:pPr marL="914400" lvl="1" indent="-457200">
              <a:spcAft>
                <a:spcPts val="600"/>
              </a:spcAft>
              <a:buFont typeface="Arial"/>
              <a:buChar char="•"/>
            </a:pPr>
            <a:r>
              <a:rPr lang="en-US" sz="2400">
                <a:latin typeface="Times New Roman"/>
                <a:cs typeface="Times New Roman"/>
              </a:rPr>
              <a:t>Idea of the method – demonstrate with a simulation.</a:t>
            </a:r>
          </a:p>
          <a:p>
            <a:pPr marL="914400" lvl="1" indent="-457200">
              <a:spcAft>
                <a:spcPts val="600"/>
              </a:spcAft>
              <a:buFont typeface="Arial"/>
              <a:buChar char="•"/>
            </a:pPr>
            <a:r>
              <a:rPr lang="en-US" sz="2400">
                <a:latin typeface="Times New Roman"/>
                <a:cs typeface="Times New Roman"/>
              </a:rPr>
              <a:t>Some plots of cross-correlations (empirical Green’s functions).</a:t>
            </a:r>
          </a:p>
          <a:p>
            <a:pPr marL="914400" lvl="1" indent="-457200">
              <a:spcAft>
                <a:spcPts val="600"/>
              </a:spcAft>
              <a:buFont typeface="Arial"/>
              <a:buChar char="•"/>
            </a:pPr>
            <a:r>
              <a:rPr lang="en-US" sz="2400">
                <a:latin typeface="Times New Roman"/>
                <a:cs typeface="Times New Roman"/>
              </a:rPr>
              <a:t>Derived observable: travel time fields.</a:t>
            </a:r>
          </a:p>
          <a:p>
            <a:pPr marL="914400" lvl="1" indent="-457200">
              <a:spcAft>
                <a:spcPts val="600"/>
              </a:spcAft>
            </a:pPr>
            <a:endParaRPr lang="en-US" sz="240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300" y="3213100"/>
            <a:ext cx="8859967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B. “Flat Land” – new method to observe 3D structures from 2D arrays</a:t>
            </a:r>
          </a:p>
          <a:p>
            <a:pPr marL="914400" lvl="1" indent="-457200">
              <a:spcAft>
                <a:spcPts val="600"/>
              </a:spcAft>
              <a:buFont typeface="Arial"/>
              <a:buChar char="•"/>
            </a:pPr>
            <a:r>
              <a:rPr lang="en-US" sz="2400">
                <a:latin typeface="Times New Roman"/>
                <a:cs typeface="Times New Roman"/>
              </a:rPr>
              <a:t> Basic observables.</a:t>
            </a:r>
          </a:p>
          <a:p>
            <a:pPr marL="914400" lvl="1" indent="-457200">
              <a:spcAft>
                <a:spcPts val="600"/>
              </a:spcAft>
              <a:buFont typeface="Arial"/>
              <a:buChar char="•"/>
            </a:pPr>
            <a:r>
              <a:rPr lang="en-US" sz="2400">
                <a:latin typeface="Times New Roman"/>
                <a:cs typeface="Times New Roman"/>
              </a:rPr>
              <a:t> Localized inversion – eikonal, Helmholtz tomography.</a:t>
            </a:r>
          </a:p>
          <a:p>
            <a:pPr marL="914400" lvl="1" indent="-457200">
              <a:spcAft>
                <a:spcPts val="600"/>
              </a:spcAft>
              <a:buFont typeface="Arial"/>
              <a:buChar char="•"/>
            </a:pPr>
            <a:r>
              <a:rPr lang="en-US" sz="2400">
                <a:latin typeface="Times New Roman"/>
                <a:cs typeface="Times New Roman"/>
              </a:rPr>
              <a:t> Comparison of AN &amp; EQ results.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1600" y="5041900"/>
            <a:ext cx="4557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C. Bayesian Monte Carlo Inversion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3086100"/>
            <a:ext cx="9144000" cy="2476500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pic>
        <p:nvPicPr>
          <p:cNvPr id="10242" name="Picture 2" descr="Fig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1600200"/>
            <a:ext cx="4200525" cy="3670300"/>
          </a:xfrm>
          <a:prstGeom prst="rect">
            <a:avLst/>
          </a:prstGeom>
          <a:noFill/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6477000" y="2971800"/>
            <a:ext cx="19288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Set-up of the</a:t>
            </a:r>
          </a:p>
          <a:p>
            <a:r>
              <a:rPr lang="en-US"/>
              <a:t>Simulation:</a:t>
            </a:r>
          </a:p>
          <a:p>
            <a:r>
              <a:rPr lang="en-US"/>
              <a:t>   </a:t>
            </a:r>
            <a:r>
              <a:rPr lang="en-US" sz="1800"/>
              <a:t>2 stations</a:t>
            </a:r>
            <a:endParaRPr lang="en-US"/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898525" y="296863"/>
            <a:ext cx="4662488" cy="622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/>
              <a:t>The Idea of the Method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pic>
        <p:nvPicPr>
          <p:cNvPr id="12290" name="Picture 2" descr="Fig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54313" y="1611313"/>
            <a:ext cx="3633787" cy="3633787"/>
          </a:xfrm>
          <a:prstGeom prst="rect">
            <a:avLst/>
          </a:prstGeom>
          <a:noFill/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898525" y="296863"/>
            <a:ext cx="4662488" cy="622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/>
              <a:t>The Idea of the Method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6477000" y="2971800"/>
            <a:ext cx="1979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Add a source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pic>
        <p:nvPicPr>
          <p:cNvPr id="14338" name="Picture 2" descr="Fig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54313" y="1611313"/>
            <a:ext cx="3633787" cy="3633787"/>
          </a:xfrm>
          <a:prstGeom prst="rect">
            <a:avLst/>
          </a:prstGeom>
          <a:noFill/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898525" y="296863"/>
            <a:ext cx="4662488" cy="622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/>
              <a:t>The Idea of the Method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6477000" y="2971800"/>
            <a:ext cx="1979613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Add a source</a:t>
            </a:r>
          </a:p>
          <a:p>
            <a:r>
              <a:rPr lang="en-US"/>
              <a:t>   </a:t>
            </a:r>
            <a:r>
              <a:rPr lang="en-US" sz="1800"/>
              <a:t>Zoom around </a:t>
            </a:r>
          </a:p>
          <a:p>
            <a:r>
              <a:rPr lang="en-US" sz="1800"/>
              <a:t>    receivers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pic>
        <p:nvPicPr>
          <p:cNvPr id="16386" name="Picture 2" descr="Fig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752600"/>
            <a:ext cx="3308350" cy="1252538"/>
          </a:xfrm>
          <a:prstGeom prst="rect">
            <a:avLst/>
          </a:prstGeom>
          <a:noFill/>
        </p:spPr>
      </p:pic>
      <p:pic>
        <p:nvPicPr>
          <p:cNvPr id="16387" name="Picture 3" descr="fig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0800" y="3505200"/>
            <a:ext cx="4826000" cy="2813050"/>
          </a:xfrm>
          <a:prstGeom prst="rect">
            <a:avLst/>
          </a:prstGeom>
          <a:noFill/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898525" y="296863"/>
            <a:ext cx="4662488" cy="622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/>
              <a:t>The Idea of the Method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533400" y="2711450"/>
            <a:ext cx="296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1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1608138" y="2711450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2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2160588" y="3733800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2160588" y="5562600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6086475" y="4267200"/>
            <a:ext cx="1076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time (sec)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6096000" y="6019800"/>
            <a:ext cx="1076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time (sec)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pic>
        <p:nvPicPr>
          <p:cNvPr id="18434" name="Picture 2" descr="Fig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752600"/>
            <a:ext cx="3308350" cy="1252538"/>
          </a:xfrm>
          <a:prstGeom prst="rect">
            <a:avLst/>
          </a:prstGeom>
          <a:noFill/>
        </p:spPr>
      </p:pic>
      <p:pic>
        <p:nvPicPr>
          <p:cNvPr id="18435" name="Picture 3" descr="Fig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0800" y="3505200"/>
            <a:ext cx="4826000" cy="2813050"/>
          </a:xfrm>
          <a:prstGeom prst="rect">
            <a:avLst/>
          </a:prstGeom>
          <a:noFill/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898525" y="296863"/>
            <a:ext cx="4662488" cy="622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/>
              <a:t>The Idea of the Method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3794125" y="2020888"/>
            <a:ext cx="4183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Add another source randomly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533400" y="2711450"/>
            <a:ext cx="296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1</a:t>
            </a: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1608138" y="2711450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2</a:t>
            </a: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2160588" y="3733800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2160588" y="5562600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6086475" y="4267200"/>
            <a:ext cx="1076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time (sec)</a:t>
            </a: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6096000" y="6019800"/>
            <a:ext cx="1076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time (sec)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pic>
        <p:nvPicPr>
          <p:cNvPr id="20482" name="Picture 2" descr="Fig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752600"/>
            <a:ext cx="3308350" cy="1252538"/>
          </a:xfrm>
          <a:prstGeom prst="rect">
            <a:avLst/>
          </a:prstGeom>
          <a:noFill/>
        </p:spPr>
      </p:pic>
      <p:pic>
        <p:nvPicPr>
          <p:cNvPr id="20483" name="Picture 3" descr="Fig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0800" y="3505200"/>
            <a:ext cx="4826000" cy="2813050"/>
          </a:xfrm>
          <a:prstGeom prst="rect">
            <a:avLst/>
          </a:prstGeom>
          <a:noFill/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898525" y="296863"/>
            <a:ext cx="4662488" cy="622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/>
              <a:t>The Idea of the Method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3794125" y="2020888"/>
            <a:ext cx="5062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Two sources in line with the stations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533400" y="2711450"/>
            <a:ext cx="296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1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8138" y="2711450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2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2160588" y="3733800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2160588" y="5562600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6086475" y="4267200"/>
            <a:ext cx="1076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time (sec)</a:t>
            </a:r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6096000" y="6019800"/>
            <a:ext cx="1076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time (sec)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49593" y="736600"/>
            <a:ext cx="6959507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Mike Ritzwoller</a:t>
            </a:r>
          </a:p>
          <a:p>
            <a:r>
              <a:rPr lang="en-US">
                <a:latin typeface="Times New Roman"/>
                <a:cs typeface="Times New Roman"/>
              </a:rPr>
              <a:t>CU-Boulder</a:t>
            </a:r>
          </a:p>
          <a:p>
            <a:r>
              <a:rPr lang="en-US">
                <a:latin typeface="Times New Roman"/>
                <a:cs typeface="Times New Roman"/>
              </a:rPr>
              <a:t>Department of Physics</a:t>
            </a:r>
          </a:p>
          <a:p>
            <a:endParaRPr lang="en-US">
              <a:latin typeface="Times New Roman"/>
              <a:cs typeface="Times New Roman"/>
            </a:endParaRPr>
          </a:p>
          <a:p>
            <a:endParaRPr lang="en-US">
              <a:latin typeface="Times New Roman"/>
              <a:cs typeface="Times New Roman"/>
            </a:endParaRPr>
          </a:p>
          <a:p>
            <a:r>
              <a:rPr lang="en-US">
                <a:latin typeface="Times New Roman"/>
                <a:cs typeface="Times New Roman"/>
              </a:rPr>
              <a:t>								</a:t>
            </a:r>
          </a:p>
          <a:p>
            <a:r>
              <a:rPr lang="en-US">
                <a:latin typeface="Times New Roman"/>
                <a:cs typeface="Times New Roman"/>
              </a:rPr>
              <a:t>								</a:t>
            </a:r>
          </a:p>
          <a:p>
            <a:r>
              <a:rPr lang="en-US">
                <a:latin typeface="Times New Roman"/>
                <a:cs typeface="Times New Roman"/>
              </a:rPr>
              <a:t>								    Students &amp; Post-Docs: </a:t>
            </a:r>
          </a:p>
          <a:p>
            <a:r>
              <a:rPr lang="en-US">
                <a:latin typeface="Times New Roman"/>
                <a:cs typeface="Times New Roman"/>
              </a:rPr>
              <a:t>									Yingjie Yang (Macquarie U.) </a:t>
            </a:r>
          </a:p>
          <a:p>
            <a:r>
              <a:rPr lang="en-US">
                <a:latin typeface="Times New Roman"/>
                <a:cs typeface="Times New Roman"/>
              </a:rPr>
              <a:t>									Morgan Moschetti (USGS) </a:t>
            </a:r>
          </a:p>
          <a:p>
            <a:r>
              <a:rPr lang="en-US">
                <a:latin typeface="Times New Roman"/>
                <a:cs typeface="Times New Roman"/>
              </a:rPr>
              <a:t>									Fan-Chi Lin (Caltech) </a:t>
            </a:r>
          </a:p>
          <a:p>
            <a:r>
              <a:rPr lang="en-US">
                <a:latin typeface="Times New Roman"/>
                <a:cs typeface="Times New Roman"/>
              </a:rPr>
              <a:t>									Weisen Shen</a:t>
            </a:r>
          </a:p>
          <a:p>
            <a:r>
              <a:rPr lang="en-US">
                <a:latin typeface="Times New Roman"/>
                <a:cs typeface="Times New Roman"/>
              </a:rPr>
              <a:t>									Jiayi Xie </a:t>
            </a:r>
          </a:p>
          <a:p>
            <a:r>
              <a:rPr lang="en-US">
                <a:latin typeface="Times New Roman"/>
                <a:cs typeface="Times New Roman"/>
              </a:rPr>
              <a:t>									Tian Ye</a:t>
            </a:r>
          </a:p>
          <a:p>
            <a:r>
              <a:rPr lang="en-US">
                <a:latin typeface="Times New Roman"/>
                <a:cs typeface="Times New Roman"/>
              </a:rPr>
              <a:t>		</a:t>
            </a:r>
          </a:p>
          <a:p>
            <a:r>
              <a:rPr lang="en-US">
                <a:latin typeface="Times New Roman"/>
                <a:cs typeface="Times New Roman"/>
              </a:rPr>
              <a:t>								</a:t>
            </a:r>
          </a:p>
        </p:txBody>
      </p:sp>
      <p:pic>
        <p:nvPicPr>
          <p:cNvPr id="8" name="Picture 7" descr="28.eik.a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" y="2330451"/>
            <a:ext cx="5742940" cy="41382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1943100"/>
            <a:ext cx="5288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28 s Rayleigh wave phase velocity, ambient noise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0200" y="5588000"/>
            <a:ext cx="139533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 New Roman"/>
                <a:cs typeface="Times New Roman"/>
              </a:rPr>
              <a:t>Courtesy: </a:t>
            </a:r>
          </a:p>
          <a:p>
            <a:r>
              <a:rPr lang="en-US" sz="1600">
                <a:latin typeface="Times New Roman"/>
                <a:cs typeface="Times New Roman"/>
              </a:rPr>
              <a:t>   Weisen Shen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4514850" y="3346450"/>
          <a:ext cx="114300" cy="165100"/>
        </p:xfrm>
        <a:graphic>
          <a:graphicData uri="http://schemas.openxmlformats.org/presentationml/2006/ole">
            <p:oleObj spid="_x0000_s440322" name="Equation" r:id="rId5" imgW="114300" imgH="165100" progId="Equation.DSMT4">
              <p:embed/>
            </p:oleObj>
          </a:graphicData>
        </a:graphic>
      </p:graphicFrame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pic>
        <p:nvPicPr>
          <p:cNvPr id="14" name="Picture 13" descr="28.eik.1.all.colorbar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3250" y="2889250"/>
            <a:ext cx="546100" cy="29083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64200" y="5753100"/>
            <a:ext cx="649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km/s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4800" y="190500"/>
            <a:ext cx="67275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/>
                <a:cs typeface="Times New Roman"/>
              </a:rPr>
              <a:t>Seismology with Large Continental Arrays </a:t>
            </a:r>
            <a:endParaRPr lang="en-US" sz="2800">
              <a:latin typeface="Times New Roman"/>
              <a:cs typeface="Times New Roman"/>
            </a:endParaRPr>
          </a:p>
          <a:p>
            <a:endParaRPr lang="en-US" sz="2800">
              <a:latin typeface="Times New Roman"/>
              <a:cs typeface="Times New Roman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3200" y="152400"/>
            <a:ext cx="6781800" cy="609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pic>
        <p:nvPicPr>
          <p:cNvPr id="22530" name="Picture 2" descr="Fig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752600"/>
            <a:ext cx="3308350" cy="1252538"/>
          </a:xfrm>
          <a:prstGeom prst="rect">
            <a:avLst/>
          </a:prstGeom>
          <a:noFill/>
        </p:spPr>
      </p:pic>
      <p:pic>
        <p:nvPicPr>
          <p:cNvPr id="22531" name="Picture 3" descr="Fig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1550988"/>
            <a:ext cx="2962275" cy="1725612"/>
          </a:xfrm>
          <a:prstGeom prst="rect">
            <a:avLst/>
          </a:prstGeom>
          <a:noFill/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898525" y="296863"/>
            <a:ext cx="4662488" cy="622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/>
              <a:t>The Idea of the Method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533400" y="2711450"/>
            <a:ext cx="296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1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1608138" y="2711450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2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4870450" y="1676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2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4870450" y="2819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1</a:t>
            </a: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7162800" y="2057400"/>
            <a:ext cx="8524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time (sec)</a:t>
            </a: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7162800" y="3200400"/>
            <a:ext cx="8524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time (sec)</a:t>
            </a:r>
          </a:p>
        </p:txBody>
      </p:sp>
      <p:pic>
        <p:nvPicPr>
          <p:cNvPr id="22539" name="Picture 11" descr="Fig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62200" y="4114800"/>
            <a:ext cx="5018088" cy="1522413"/>
          </a:xfrm>
          <a:prstGeom prst="rect">
            <a:avLst/>
          </a:prstGeom>
          <a:noFill/>
        </p:spPr>
      </p:pic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762000" y="4572000"/>
            <a:ext cx="13700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cross-</a:t>
            </a:r>
          </a:p>
          <a:p>
            <a:r>
              <a:rPr lang="en-US" sz="2000"/>
              <a:t>correlation</a:t>
            </a:r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4403725" y="5497513"/>
            <a:ext cx="1158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lag (sec)</a:t>
            </a:r>
          </a:p>
        </p:txBody>
      </p:sp>
      <p:sp>
        <p:nvSpPr>
          <p:cNvPr id="22542" name="Text Box 14"/>
          <p:cNvSpPr txBox="1">
            <a:spLocks noChangeArrowheads="1"/>
          </p:cNvSpPr>
          <p:nvPr/>
        </p:nvSpPr>
        <p:spPr bwMode="auto">
          <a:xfrm>
            <a:off x="6248400" y="3835400"/>
            <a:ext cx="23193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Green function for</a:t>
            </a:r>
          </a:p>
          <a:p>
            <a:r>
              <a:rPr lang="en-US" sz="1800"/>
              <a:t>propagation between</a:t>
            </a:r>
          </a:p>
          <a:p>
            <a:r>
              <a:rPr lang="en-US" sz="1800"/>
              <a:t>the stations.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pic>
        <p:nvPicPr>
          <p:cNvPr id="26626" name="Picture 2" descr="Map3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6063" y="1219200"/>
            <a:ext cx="3640137" cy="3640138"/>
          </a:xfrm>
          <a:prstGeom prst="rect">
            <a:avLst/>
          </a:prstGeom>
          <a:noFill/>
        </p:spPr>
      </p:pic>
      <p:pic>
        <p:nvPicPr>
          <p:cNvPr id="26627" name="Picture 3" descr="Map3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3581400"/>
            <a:ext cx="4432300" cy="2687638"/>
          </a:xfrm>
          <a:prstGeom prst="rect">
            <a:avLst/>
          </a:prstGeom>
          <a:noFill/>
        </p:spPr>
      </p:pic>
      <p:pic>
        <p:nvPicPr>
          <p:cNvPr id="26628" name="Picture 4" descr="Map3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1851025"/>
            <a:ext cx="1727200" cy="1730375"/>
          </a:xfrm>
          <a:prstGeom prst="rect">
            <a:avLst/>
          </a:prstGeom>
          <a:noFill/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898525" y="296863"/>
            <a:ext cx="4662488" cy="622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/>
              <a:t>The Idea of the Method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3168650" y="1219200"/>
            <a:ext cx="17081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1000s of</a:t>
            </a:r>
          </a:p>
          <a:p>
            <a:r>
              <a:rPr lang="en-US"/>
              <a:t>   sources,</a:t>
            </a:r>
          </a:p>
          <a:p>
            <a:r>
              <a:rPr lang="en-US"/>
              <a:t>      over 30</a:t>
            </a:r>
          </a:p>
          <a:p>
            <a:r>
              <a:rPr lang="en-US"/>
              <a:t>        days 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5410200" y="1143000"/>
            <a:ext cx="31638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Azimuthally homogeneous</a:t>
            </a:r>
          </a:p>
          <a:p>
            <a:r>
              <a:rPr lang="en-US" sz="2000"/>
              <a:t>distribution of sources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7527925" y="4608513"/>
            <a:ext cx="1187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time (sec)</a:t>
            </a: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7467600" y="6019800"/>
            <a:ext cx="1187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time (sec)</a:t>
            </a:r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3810000" y="4038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2</a:t>
            </a:r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3810000" y="5486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pic>
        <p:nvPicPr>
          <p:cNvPr id="30722" name="Picture 2" descr="Map3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1851025"/>
            <a:ext cx="1727200" cy="1730375"/>
          </a:xfrm>
          <a:prstGeom prst="rect">
            <a:avLst/>
          </a:prstGeom>
          <a:noFill/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898525" y="296863"/>
            <a:ext cx="4662488" cy="622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/>
              <a:t>The Idea of the Method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5410200" y="1143000"/>
            <a:ext cx="31638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Azimuthally homogeneous</a:t>
            </a:r>
          </a:p>
          <a:p>
            <a:r>
              <a:rPr lang="en-US" sz="2000"/>
              <a:t>distribution of sources</a:t>
            </a:r>
          </a:p>
        </p:txBody>
      </p:sp>
      <p:pic>
        <p:nvPicPr>
          <p:cNvPr id="30725" name="Picture 5" descr="Map3_new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3800475"/>
            <a:ext cx="5756275" cy="2828925"/>
          </a:xfrm>
          <a:prstGeom prst="rect">
            <a:avLst/>
          </a:prstGeom>
          <a:noFill/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4800600" y="3581400"/>
            <a:ext cx="2436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cross-correlation</a:t>
            </a:r>
          </a:p>
        </p:txBody>
      </p:sp>
      <p:pic>
        <p:nvPicPr>
          <p:cNvPr id="30727" name="Picture 7" descr="Map3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6063" y="1219200"/>
            <a:ext cx="3640137" cy="3640138"/>
          </a:xfrm>
          <a:prstGeom prst="rect">
            <a:avLst/>
          </a:prstGeom>
          <a:noFill/>
        </p:spPr>
      </p:pic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3168650" y="1219200"/>
            <a:ext cx="17081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1000s of</a:t>
            </a:r>
          </a:p>
          <a:p>
            <a:r>
              <a:rPr lang="en-US"/>
              <a:t>   sources,</a:t>
            </a:r>
          </a:p>
          <a:p>
            <a:r>
              <a:rPr lang="en-US"/>
              <a:t>      over 30</a:t>
            </a:r>
          </a:p>
          <a:p>
            <a:r>
              <a:rPr lang="en-US"/>
              <a:t>        days </a:t>
            </a: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5486400" y="5334000"/>
            <a:ext cx="106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lag (sec)</a:t>
            </a:r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1524000" y="6019800"/>
            <a:ext cx="28019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theoretical Green function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898525" y="296863"/>
            <a:ext cx="4662488" cy="622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/>
              <a:t>The Idea of the Method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5410200" y="1143000"/>
            <a:ext cx="33607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Azimuthally inhomogeneous</a:t>
            </a:r>
          </a:p>
          <a:p>
            <a:r>
              <a:rPr lang="en-US" sz="2000"/>
              <a:t>distribution of sources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5486400" y="5334000"/>
            <a:ext cx="106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lag (sec)</a:t>
            </a:r>
          </a:p>
        </p:txBody>
      </p:sp>
      <p:pic>
        <p:nvPicPr>
          <p:cNvPr id="32773" name="Picture 5" descr="Fig12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1849438"/>
            <a:ext cx="1727200" cy="1731962"/>
          </a:xfrm>
          <a:prstGeom prst="rect">
            <a:avLst/>
          </a:prstGeom>
          <a:noFill/>
        </p:spPr>
      </p:pic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5486400" y="5334000"/>
            <a:ext cx="106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lag (sec)</a:t>
            </a:r>
          </a:p>
        </p:txBody>
      </p:sp>
      <p:pic>
        <p:nvPicPr>
          <p:cNvPr id="32775" name="Picture 7" descr="Fig12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3836988"/>
            <a:ext cx="5756275" cy="2792412"/>
          </a:xfrm>
          <a:prstGeom prst="rect">
            <a:avLst/>
          </a:prstGeom>
          <a:noFill/>
        </p:spPr>
      </p:pic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4800600" y="3581400"/>
            <a:ext cx="2436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cross-correlation</a:t>
            </a: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1524000" y="6019800"/>
            <a:ext cx="28019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theoretical Green function</a:t>
            </a:r>
          </a:p>
        </p:txBody>
      </p:sp>
      <p:pic>
        <p:nvPicPr>
          <p:cNvPr id="32778" name="Picture 10" descr="Map3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6063" y="1219200"/>
            <a:ext cx="3640137" cy="3640138"/>
          </a:xfrm>
          <a:prstGeom prst="rect">
            <a:avLst/>
          </a:prstGeom>
          <a:noFill/>
        </p:spPr>
      </p:pic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3168650" y="1219200"/>
            <a:ext cx="17081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1000s of</a:t>
            </a:r>
          </a:p>
          <a:p>
            <a:r>
              <a:rPr lang="en-US"/>
              <a:t>   sources,</a:t>
            </a:r>
          </a:p>
          <a:p>
            <a:r>
              <a:rPr lang="en-US"/>
              <a:t>      over 30</a:t>
            </a:r>
          </a:p>
          <a:p>
            <a:r>
              <a:rPr lang="en-US"/>
              <a:t>        days </a:t>
            </a:r>
          </a:p>
        </p:txBody>
      </p:sp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5492750" y="5334000"/>
            <a:ext cx="106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lag (sec)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876300"/>
          </a:xfrm>
          <a:noFill/>
          <a:ln w="12700">
            <a:solidFill>
              <a:schemeClr val="tx1"/>
            </a:solidFill>
          </a:ln>
        </p:spPr>
        <p:txBody>
          <a:bodyPr/>
          <a:lstStyle/>
          <a:p>
            <a:r>
              <a:rPr lang="en-US" sz="2800"/>
              <a:t>Longer time series are better</a:t>
            </a:r>
          </a:p>
        </p:txBody>
      </p:sp>
      <p:pic>
        <p:nvPicPr>
          <p:cNvPr id="179204" name="Picture 4" descr="FIG11_mo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263" y="1524000"/>
            <a:ext cx="7788275" cy="3905250"/>
          </a:xfrm>
          <a:prstGeom prst="rect">
            <a:avLst/>
          </a:prstGeom>
          <a:noFill/>
        </p:spPr>
      </p:pic>
      <p:sp>
        <p:nvSpPr>
          <p:cNvPr id="179221" name="Line 21"/>
          <p:cNvSpPr>
            <a:spLocks noChangeShapeType="1"/>
          </p:cNvSpPr>
          <p:nvPr/>
        </p:nvSpPr>
        <p:spPr bwMode="auto">
          <a:xfrm>
            <a:off x="2460625" y="2006600"/>
            <a:ext cx="0" cy="3046413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222" name="Line 22"/>
          <p:cNvSpPr>
            <a:spLocks noChangeShapeType="1"/>
          </p:cNvSpPr>
          <p:nvPr/>
        </p:nvSpPr>
        <p:spPr bwMode="auto">
          <a:xfrm>
            <a:off x="6484938" y="2025650"/>
            <a:ext cx="0" cy="3046413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121400" y="5486400"/>
            <a:ext cx="247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Bensen et al. (2007) GJI</a:t>
            </a:r>
            <a:endParaRPr lang="en-US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3" name="Rectangle 3"/>
          <p:cNvSpPr>
            <a:spLocks noChangeArrowheads="1"/>
          </p:cNvSpPr>
          <p:nvPr/>
        </p:nvSpPr>
        <p:spPr bwMode="auto">
          <a:xfrm>
            <a:off x="355600" y="190500"/>
            <a:ext cx="57531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lvl="0" algn="ctr">
              <a:spcBef>
                <a:spcPct val="0"/>
              </a:spcBef>
              <a:defRPr/>
            </a:pPr>
            <a:r>
              <a:rPr lang="en-US" sz="3200" dirty="0" smtClean="0">
                <a:ln w="6350">
                  <a:noFill/>
                </a:ln>
              </a:rPr>
              <a:t>Example record section</a:t>
            </a:r>
            <a:endParaRPr lang="en-US" sz="3200" dirty="0">
              <a:ln w="6350">
                <a:noFill/>
              </a:ln>
            </a:endParaRP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219200"/>
            <a:ext cx="798988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TextBox 10"/>
          <p:cNvSpPr txBox="1">
            <a:spLocks noChangeArrowheads="1"/>
          </p:cNvSpPr>
          <p:nvPr/>
        </p:nvSpPr>
        <p:spPr bwMode="auto">
          <a:xfrm>
            <a:off x="1600200" y="3429000"/>
            <a:ext cx="719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R06C</a:t>
            </a:r>
          </a:p>
        </p:txBody>
      </p:sp>
      <p:sp>
        <p:nvSpPr>
          <p:cNvPr id="6149" name="TextBox 11"/>
          <p:cNvSpPr txBox="1">
            <a:spLocks noChangeArrowheads="1"/>
          </p:cNvSpPr>
          <p:nvPr/>
        </p:nvSpPr>
        <p:spPr bwMode="auto">
          <a:xfrm>
            <a:off x="5410200" y="838200"/>
            <a:ext cx="2819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15-30s bandpass filtered</a:t>
            </a:r>
          </a:p>
        </p:txBody>
      </p:sp>
      <p:sp>
        <p:nvSpPr>
          <p:cNvPr id="6" name="Rectangle 5"/>
          <p:cNvSpPr/>
          <p:nvPr/>
        </p:nvSpPr>
        <p:spPr>
          <a:xfrm>
            <a:off x="1168400" y="266700"/>
            <a:ext cx="4064000" cy="711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219200"/>
            <a:ext cx="798988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Box 10"/>
          <p:cNvSpPr txBox="1">
            <a:spLocks noChangeArrowheads="1"/>
          </p:cNvSpPr>
          <p:nvPr/>
        </p:nvSpPr>
        <p:spPr bwMode="auto">
          <a:xfrm>
            <a:off x="1600200" y="3429000"/>
            <a:ext cx="719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R06C</a:t>
            </a:r>
          </a:p>
        </p:txBody>
      </p:sp>
      <p:sp>
        <p:nvSpPr>
          <p:cNvPr id="8197" name="TextBox 11"/>
          <p:cNvSpPr txBox="1">
            <a:spLocks noChangeArrowheads="1"/>
          </p:cNvSpPr>
          <p:nvPr/>
        </p:nvSpPr>
        <p:spPr bwMode="auto">
          <a:xfrm>
            <a:off x="5410200" y="838200"/>
            <a:ext cx="2819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15-30 bandpass filtered</a:t>
            </a:r>
          </a:p>
        </p:txBody>
      </p:sp>
      <p:pic>
        <p:nvPicPr>
          <p:cNvPr id="819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0400" y="1371600"/>
            <a:ext cx="36861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3888" y="5791200"/>
            <a:ext cx="387191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" y="1371600"/>
            <a:ext cx="3662363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Picture 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950" y="1346200"/>
            <a:ext cx="4125714" cy="5325714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55600" y="190500"/>
            <a:ext cx="57531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lvl="0" algn="ctr">
              <a:spcBef>
                <a:spcPct val="0"/>
              </a:spcBef>
              <a:defRPr/>
            </a:pPr>
            <a:r>
              <a:rPr lang="en-US" sz="3200" dirty="0" smtClean="0">
                <a:ln w="6350">
                  <a:noFill/>
                </a:ln>
              </a:rPr>
              <a:t>Example travel time field</a:t>
            </a:r>
            <a:endParaRPr lang="en-US" sz="3200" dirty="0">
              <a:ln w="6350">
                <a:noFill/>
              </a:ln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1400" y="266700"/>
            <a:ext cx="4457700" cy="711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82600" y="1041400"/>
            <a:ext cx="4140200" cy="35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32201" y="1066800"/>
            <a:ext cx="2150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28 sec Rayleigh wave</a:t>
            </a: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cxnSp>
        <p:nvCxnSpPr>
          <p:cNvPr id="17" name="Straight Connector 9"/>
          <p:cNvCxnSpPr>
            <a:cxnSpLocks noChangeShapeType="1"/>
          </p:cNvCxnSpPr>
          <p:nvPr/>
        </p:nvCxnSpPr>
        <p:spPr bwMode="auto">
          <a:xfrm rot="16200000" flipV="1">
            <a:off x="4241800" y="2603500"/>
            <a:ext cx="4178300" cy="16891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82600" y="1041400"/>
            <a:ext cx="4140200" cy="35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355600" y="190500"/>
            <a:ext cx="57531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lvl="0" algn="ctr">
              <a:spcBef>
                <a:spcPct val="0"/>
              </a:spcBef>
              <a:defRPr/>
            </a:pPr>
            <a:r>
              <a:rPr lang="en-US" sz="3200" dirty="0" smtClean="0">
                <a:ln w="6350">
                  <a:noFill/>
                </a:ln>
              </a:rPr>
              <a:t>Example travel time field</a:t>
            </a:r>
            <a:endParaRPr lang="en-US" sz="3200" dirty="0">
              <a:ln w="6350">
                <a:noFill/>
              </a:ln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41400" y="266700"/>
            <a:ext cx="4457700" cy="711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pic>
        <p:nvPicPr>
          <p:cNvPr id="13" name="Content Placeholder 3" descr="Movi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1152512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Rectangle 24"/>
          <p:cNvSpPr/>
          <p:nvPr/>
        </p:nvSpPr>
        <p:spPr>
          <a:xfrm>
            <a:off x="3632200" y="1066800"/>
            <a:ext cx="3835400" cy="5549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635500" y="1727200"/>
            <a:ext cx="3975099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Fundamental observable in ambient</a:t>
            </a:r>
          </a:p>
          <a:p>
            <a:pPr>
              <a:spcAft>
                <a:spcPts val="600"/>
              </a:spcAft>
            </a:pPr>
            <a:r>
              <a:rPr lang="en-US" sz="2000">
                <a:latin typeface="Times New Roman"/>
                <a:cs typeface="Times New Roman"/>
              </a:rPr>
              <a:t>noise tomography:</a:t>
            </a:r>
          </a:p>
          <a:p>
            <a:r>
              <a:rPr lang="en-US" sz="2000">
                <a:latin typeface="Times New Roman"/>
                <a:cs typeface="Times New Roman"/>
              </a:rPr>
              <a:t>	Travel time field for each central 	station at different periods for 	Rayleigh and Love waves.</a:t>
            </a:r>
          </a:p>
          <a:p>
            <a:endParaRPr lang="en-US" sz="2000">
              <a:latin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en-US" sz="2000">
                <a:latin typeface="Times New Roman"/>
                <a:cs typeface="Times New Roman"/>
              </a:rPr>
              <a:t>Questions:</a:t>
            </a:r>
          </a:p>
          <a:p>
            <a:pPr>
              <a:spcAft>
                <a:spcPts val="600"/>
              </a:spcAft>
            </a:pPr>
            <a:r>
              <a:rPr lang="en-US" sz="2000">
                <a:latin typeface="Times New Roman"/>
                <a:cs typeface="Times New Roman"/>
              </a:rPr>
              <a:t>	How do we use this information 	intelligently?</a:t>
            </a:r>
          </a:p>
          <a:p>
            <a:r>
              <a:rPr lang="en-US" sz="2000">
                <a:latin typeface="Times New Roman"/>
                <a:cs typeface="Times New Roman"/>
              </a:rPr>
              <a:t>	Can the same methods be 	applied to earthquake waves?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85800" y="4851400"/>
            <a:ext cx="846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latin typeface="Times New Roman"/>
                <a:cs typeface="Times New Roman"/>
              </a:rPr>
              <a:t>28 sec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82600" y="1041400"/>
            <a:ext cx="4140200" cy="35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355600" y="190500"/>
            <a:ext cx="57531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lvl="0" algn="ctr">
              <a:spcBef>
                <a:spcPct val="0"/>
              </a:spcBef>
              <a:defRPr/>
            </a:pPr>
            <a:r>
              <a:rPr lang="en-US" sz="3200" dirty="0" smtClean="0">
                <a:ln w="6350">
                  <a:noFill/>
                </a:ln>
              </a:rPr>
              <a:t>Example travel time fields</a:t>
            </a:r>
            <a:endParaRPr lang="en-US" sz="3200" dirty="0">
              <a:ln w="6350">
                <a:noFill/>
              </a:ln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41400" y="266700"/>
            <a:ext cx="4457700" cy="711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-3505200" y="1308100"/>
            <a:ext cx="3835400" cy="5549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635500" y="1727200"/>
            <a:ext cx="3975099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Fundamental observable in ambient</a:t>
            </a:r>
          </a:p>
          <a:p>
            <a:pPr>
              <a:spcAft>
                <a:spcPts val="600"/>
              </a:spcAft>
            </a:pPr>
            <a:r>
              <a:rPr lang="en-US" sz="2000">
                <a:latin typeface="Times New Roman"/>
                <a:cs typeface="Times New Roman"/>
              </a:rPr>
              <a:t>noise tomography:</a:t>
            </a:r>
          </a:p>
          <a:p>
            <a:r>
              <a:rPr lang="en-US" sz="2000">
                <a:latin typeface="Times New Roman"/>
                <a:cs typeface="Times New Roman"/>
              </a:rPr>
              <a:t>	Travel time field for each central 	station at different periods for 	Rayleigh and Love waves.</a:t>
            </a:r>
          </a:p>
          <a:p>
            <a:endParaRPr lang="en-US" sz="2000">
              <a:latin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en-US" sz="2000">
                <a:latin typeface="Times New Roman"/>
                <a:cs typeface="Times New Roman"/>
              </a:rPr>
              <a:t>Questions:</a:t>
            </a:r>
          </a:p>
          <a:p>
            <a:pPr>
              <a:spcAft>
                <a:spcPts val="600"/>
              </a:spcAft>
            </a:pPr>
            <a:r>
              <a:rPr lang="en-US" sz="2000">
                <a:latin typeface="Times New Roman"/>
                <a:cs typeface="Times New Roman"/>
              </a:rPr>
              <a:t>	How do we use this information 	intelligently?</a:t>
            </a:r>
          </a:p>
          <a:p>
            <a:r>
              <a:rPr lang="en-US" sz="2000">
                <a:latin typeface="Times New Roman"/>
                <a:cs typeface="Times New Roman"/>
              </a:rPr>
              <a:t>	Can the same methods be 	applied to earthquake waves?</a:t>
            </a:r>
          </a:p>
        </p:txBody>
      </p:sp>
      <p:pic>
        <p:nvPicPr>
          <p:cNvPr id="10" name="Content Placeholder 3" descr="Movi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-3467100" y="1165212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-3543300" y="1130300"/>
            <a:ext cx="3835400" cy="5549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715075" y="5571172"/>
            <a:ext cx="1352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/>
                <a:cs typeface="Times New Roman"/>
              </a:rPr>
              <a:t>Earthquake:</a:t>
            </a:r>
          </a:p>
          <a:p>
            <a:r>
              <a:rPr lang="en-US" sz="1400" dirty="0" smtClean="0">
                <a:latin typeface="Times New Roman"/>
                <a:cs typeface="Times New Roman"/>
              </a:rPr>
              <a:t>Loyalty Is,</a:t>
            </a:r>
          </a:p>
          <a:p>
            <a:r>
              <a:rPr lang="en-US" sz="1400" dirty="0" smtClean="0">
                <a:latin typeface="Times New Roman"/>
                <a:cs typeface="Times New Roman"/>
              </a:rPr>
              <a:t>(9/28/07)</a:t>
            </a:r>
          </a:p>
          <a:p>
            <a:r>
              <a:rPr lang="en-US" sz="1400" dirty="0" smtClean="0">
                <a:latin typeface="Times New Roman"/>
                <a:cs typeface="Times New Roman"/>
              </a:rPr>
              <a:t>M=6.5</a:t>
            </a:r>
            <a:endParaRPr lang="en-US" sz="1400" dirty="0"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" y="4851400"/>
            <a:ext cx="846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latin typeface="Times New Roman"/>
                <a:cs typeface="Times New Roman"/>
              </a:rPr>
              <a:t>28 sec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466950" name="Text Box 6"/>
          <p:cNvSpPr txBox="1">
            <a:spLocks noChangeArrowheads="1"/>
          </p:cNvSpPr>
          <p:nvPr/>
        </p:nvSpPr>
        <p:spPr bwMode="auto">
          <a:xfrm>
            <a:off x="822325" y="2998788"/>
            <a:ext cx="184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endParaRPr kumimoji="1" lang="en-US" sz="1200">
              <a:latin typeface="Times New Roman" pitchFamily="-112" charset="0"/>
              <a:ea typeface="宋体" pitchFamily="-112" charset="-122"/>
              <a:cs typeface="宋体" pitchFamily="-112" charset="-122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42900" y="223838"/>
            <a:ext cx="7518400" cy="89376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2. Improve</a:t>
            </a:r>
            <a:r>
              <a:rPr lang="en-US" sz="2800">
                <a:latin typeface="Times New Roman"/>
                <a:ea typeface="+mj-ea"/>
                <a:cs typeface="Times New Roman"/>
              </a:rPr>
              <a:t>ments in surface wave methodology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64000" y="1892300"/>
            <a:ext cx="7493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153400" y="1803400"/>
            <a:ext cx="7493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44333" y="1384300"/>
            <a:ext cx="8789586" cy="2693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lphaUcPeriod"/>
            </a:pPr>
            <a:r>
              <a:rPr lang="en-US" sz="2400">
                <a:latin typeface="Times New Roman"/>
                <a:cs typeface="Times New Roman"/>
              </a:rPr>
              <a:t>Ambient noise tomography</a:t>
            </a:r>
          </a:p>
          <a:p>
            <a:pPr marL="914400" lvl="1" indent="-457200">
              <a:spcAft>
                <a:spcPts val="600"/>
              </a:spcAft>
              <a:buFont typeface="Arial"/>
              <a:buChar char="•"/>
            </a:pPr>
            <a:r>
              <a:rPr lang="en-US" sz="2400">
                <a:latin typeface="Times New Roman"/>
                <a:cs typeface="Times New Roman"/>
              </a:rPr>
              <a:t>Idea of the method – demonstrate with a simulation.</a:t>
            </a:r>
          </a:p>
          <a:p>
            <a:pPr marL="914400" lvl="1" indent="-457200">
              <a:spcAft>
                <a:spcPts val="600"/>
              </a:spcAft>
              <a:buFont typeface="Arial"/>
              <a:buChar char="•"/>
            </a:pPr>
            <a:r>
              <a:rPr lang="en-US" sz="2400">
                <a:latin typeface="Times New Roman"/>
                <a:cs typeface="Times New Roman"/>
              </a:rPr>
              <a:t>Quick overview of data processing.</a:t>
            </a:r>
          </a:p>
          <a:p>
            <a:pPr marL="914400" lvl="1" indent="-457200">
              <a:spcAft>
                <a:spcPts val="600"/>
              </a:spcAft>
              <a:buFont typeface="Arial"/>
              <a:buChar char="•"/>
            </a:pPr>
            <a:r>
              <a:rPr lang="en-US" sz="2400">
                <a:latin typeface="Times New Roman"/>
                <a:cs typeface="Times New Roman"/>
              </a:rPr>
              <a:t>Some plots of cross-correlations (empirical Green’s functions).</a:t>
            </a:r>
          </a:p>
          <a:p>
            <a:pPr marL="914400" lvl="1" indent="-457200">
              <a:spcAft>
                <a:spcPts val="600"/>
              </a:spcAft>
              <a:buFont typeface="Arial"/>
              <a:buChar char="•"/>
            </a:pPr>
            <a:r>
              <a:rPr lang="en-US" sz="2400">
                <a:latin typeface="Times New Roman"/>
                <a:cs typeface="Times New Roman"/>
              </a:rPr>
              <a:t>Derived observable: travel time fields.</a:t>
            </a:r>
          </a:p>
          <a:p>
            <a:pPr marL="914400" lvl="1" indent="-457200">
              <a:spcAft>
                <a:spcPts val="600"/>
              </a:spcAft>
            </a:pPr>
            <a:endParaRPr lang="en-US" sz="240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333" y="3708400"/>
            <a:ext cx="8859967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B. “Flat Land” – new method to observe 3D structures from 2D arrays</a:t>
            </a:r>
          </a:p>
          <a:p>
            <a:pPr marL="914400" lvl="1" indent="-457200">
              <a:spcAft>
                <a:spcPts val="600"/>
              </a:spcAft>
              <a:buFont typeface="Arial"/>
              <a:buChar char="•"/>
            </a:pPr>
            <a:r>
              <a:rPr lang="en-US" sz="2400">
                <a:latin typeface="Times New Roman"/>
                <a:cs typeface="Times New Roman"/>
              </a:rPr>
              <a:t> Basic observables.</a:t>
            </a:r>
          </a:p>
          <a:p>
            <a:pPr marL="914400" lvl="1" indent="-457200">
              <a:spcAft>
                <a:spcPts val="600"/>
              </a:spcAft>
              <a:buFont typeface="Arial"/>
              <a:buChar char="•"/>
            </a:pPr>
            <a:r>
              <a:rPr lang="en-US" sz="2400">
                <a:latin typeface="Times New Roman"/>
                <a:cs typeface="Times New Roman"/>
              </a:rPr>
              <a:t> Localized inversion – eikonal, Helmholtz tomography.</a:t>
            </a:r>
          </a:p>
          <a:p>
            <a:pPr marL="914400" lvl="1" indent="-457200">
              <a:spcAft>
                <a:spcPts val="600"/>
              </a:spcAft>
              <a:buFont typeface="Arial"/>
              <a:buChar char="•"/>
            </a:pPr>
            <a:r>
              <a:rPr lang="en-US" sz="2400">
                <a:latin typeface="Times New Roman"/>
                <a:cs typeface="Times New Roman"/>
              </a:rPr>
              <a:t> Comparison of AN &amp; EQ results.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4333" y="5689600"/>
            <a:ext cx="4557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C. Bayesian Monte Carlo Inversion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1231900"/>
            <a:ext cx="9144000" cy="2476500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702300"/>
            <a:ext cx="9144000" cy="622300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340796" y="1498600"/>
            <a:ext cx="4688904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>
                <a:latin typeface="Times New Roman"/>
                <a:cs typeface="Times New Roman"/>
              </a:rPr>
              <a:t> Background: Frustrations of </a:t>
            </a:r>
          </a:p>
          <a:p>
            <a:pPr marL="800100" lvl="1" indent="-342900">
              <a:spcAft>
                <a:spcPts val="600"/>
              </a:spcAft>
            </a:pPr>
            <a:r>
              <a:rPr lang="en-US" sz="2000">
                <a:latin typeface="Times New Roman"/>
                <a:cs typeface="Times New Roman"/>
              </a:rPr>
              <a:t>“traditional” surface wave tomography.</a:t>
            </a:r>
          </a:p>
          <a:p>
            <a:pPr marL="342900" indent="-342900">
              <a:buAutoNum type="arabicPeriod"/>
            </a:pPr>
            <a:r>
              <a:rPr lang="en-US" sz="2000">
                <a:latin typeface="Times New Roman"/>
                <a:cs typeface="Times New Roman"/>
              </a:rPr>
              <a:t> Methodological enhancements:</a:t>
            </a:r>
          </a:p>
          <a:p>
            <a:pPr marL="914400" lvl="1" indent="-457200">
              <a:buAutoNum type="alphaUcPeriod"/>
            </a:pPr>
            <a:r>
              <a:rPr lang="en-US" sz="2000">
                <a:latin typeface="Times New Roman"/>
                <a:cs typeface="Times New Roman"/>
              </a:rPr>
              <a:t> Ambient noise tomography</a:t>
            </a:r>
          </a:p>
          <a:p>
            <a:pPr marL="914400" lvl="1" indent="-457200">
              <a:buAutoNum type="alphaUcPeriod"/>
            </a:pPr>
            <a:r>
              <a:rPr lang="en-US" sz="2000">
                <a:latin typeface="Times New Roman"/>
                <a:cs typeface="Times New Roman"/>
              </a:rPr>
              <a:t> “Flatland” -- observations </a:t>
            </a:r>
          </a:p>
          <a:p>
            <a:pPr marL="800100" lvl="1" indent="-342900"/>
            <a:r>
              <a:rPr lang="en-US" sz="2000">
                <a:latin typeface="Times New Roman"/>
                <a:cs typeface="Times New Roman"/>
              </a:rPr>
              <a:t>	        in 2D about 3D phenomena.</a:t>
            </a:r>
          </a:p>
          <a:p>
            <a:pPr marL="800100" lvl="1" indent="-342900">
              <a:spcAft>
                <a:spcPts val="600"/>
              </a:spcAft>
            </a:pPr>
            <a:r>
              <a:rPr lang="en-US" sz="2000">
                <a:latin typeface="Times New Roman"/>
                <a:cs typeface="Times New Roman"/>
              </a:rPr>
              <a:t>C. 	 Bayesian Monte Carlo</a:t>
            </a:r>
          </a:p>
          <a:p>
            <a:pPr marL="342900" indent="-342900">
              <a:buAutoNum type="arabicPeriod"/>
            </a:pPr>
            <a:r>
              <a:rPr lang="en-US" sz="2000">
                <a:latin typeface="Times New Roman"/>
                <a:cs typeface="Times New Roman"/>
              </a:rPr>
              <a:t> Some results:</a:t>
            </a:r>
          </a:p>
          <a:p>
            <a:pPr marL="914400" lvl="1" indent="-457200">
              <a:buAutoNum type="alphaUcPeriod"/>
            </a:pPr>
            <a:r>
              <a:rPr lang="en-US" sz="2000">
                <a:latin typeface="Times New Roman"/>
                <a:cs typeface="Times New Roman"/>
              </a:rPr>
              <a:t> Isotropic structure across the US.</a:t>
            </a:r>
          </a:p>
          <a:p>
            <a:pPr marL="800100" lvl="1" indent="-342900">
              <a:buAutoNum type="alphaUcPeriod"/>
            </a:pPr>
            <a:r>
              <a:rPr lang="en-US" sz="2000">
                <a:latin typeface="Times New Roman"/>
                <a:cs typeface="Times New Roman"/>
              </a:rPr>
              <a:t>   First glimpses of structures in the </a:t>
            </a:r>
          </a:p>
          <a:p>
            <a:pPr marL="1257300" lvl="2" indent="-342900"/>
            <a:r>
              <a:rPr lang="en-US" sz="2000">
                <a:latin typeface="Times New Roman"/>
                <a:cs typeface="Times New Roman"/>
              </a:rPr>
              <a:t>   Mid-West: Mid-Continental Rift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69000" y="850900"/>
            <a:ext cx="1261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/>
                <a:cs typeface="Times New Roman"/>
              </a:rPr>
              <a:t>Outline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pic>
        <p:nvPicPr>
          <p:cNvPr id="10" name="Picture 9" descr="28.eik.colorba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900" y="3086100"/>
            <a:ext cx="609600" cy="2895600"/>
          </a:xfrm>
          <a:prstGeom prst="rect">
            <a:avLst/>
          </a:prstGeom>
        </p:spPr>
      </p:pic>
      <p:pic>
        <p:nvPicPr>
          <p:cNvPr id="12" name="Picture 11" descr="28.ei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" y="819150"/>
            <a:ext cx="3581400" cy="57023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94100" y="5994400"/>
            <a:ext cx="649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km/s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305300" y="1435100"/>
            <a:ext cx="4800600" cy="43307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04800" y="190500"/>
            <a:ext cx="67275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/>
                <a:cs typeface="Times New Roman"/>
              </a:rPr>
              <a:t>Seismology with Large Continental Arrays </a:t>
            </a:r>
            <a:endParaRPr lang="en-US" sz="2800">
              <a:latin typeface="Times New Roman"/>
              <a:cs typeface="Times New Roman"/>
            </a:endParaRPr>
          </a:p>
          <a:p>
            <a:endParaRPr lang="en-US" sz="2800">
              <a:latin typeface="Times New Roman"/>
              <a:cs typeface="Times New Roman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3200" y="152400"/>
            <a:ext cx="6781800" cy="609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422400" y="6007100"/>
            <a:ext cx="1998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28 s Rayleigh wave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43400" y="5194300"/>
            <a:ext cx="4364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4.   Bonus Material? – Az Anis in W US.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466950" name="Text Box 6"/>
          <p:cNvSpPr txBox="1">
            <a:spLocks noChangeArrowheads="1"/>
          </p:cNvSpPr>
          <p:nvPr/>
        </p:nvSpPr>
        <p:spPr bwMode="auto">
          <a:xfrm>
            <a:off x="822325" y="2998788"/>
            <a:ext cx="184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endParaRPr kumimoji="1" lang="en-US" sz="1200">
              <a:latin typeface="Times New Roman" pitchFamily="-112" charset="0"/>
              <a:ea typeface="宋体" pitchFamily="-112" charset="-122"/>
              <a:cs typeface="宋体" pitchFamily="-112" charset="-122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42900" y="223838"/>
            <a:ext cx="7518400" cy="89376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2. Improve</a:t>
            </a:r>
            <a:r>
              <a:rPr lang="en-US" sz="2800">
                <a:latin typeface="Times New Roman"/>
                <a:ea typeface="+mj-ea"/>
                <a:cs typeface="Times New Roman"/>
              </a:rPr>
              <a:t>ments in surface wave methodology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64000" y="1892300"/>
            <a:ext cx="7493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153400" y="1803400"/>
            <a:ext cx="7493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Flatland_cov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362" y="1497012"/>
            <a:ext cx="3529584" cy="465429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902200" y="2209800"/>
            <a:ext cx="413894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Edwin Abbott (1884)</a:t>
            </a:r>
          </a:p>
          <a:p>
            <a:endParaRPr lang="en-US" sz="2000">
              <a:latin typeface="Times New Roman"/>
              <a:cs typeface="Times New Roman"/>
            </a:endParaRPr>
          </a:p>
          <a:p>
            <a:r>
              <a:rPr lang="en-US" sz="2000">
                <a:latin typeface="Times New Roman"/>
                <a:cs typeface="Times New Roman"/>
              </a:rPr>
              <a:t>Social satire.</a:t>
            </a:r>
          </a:p>
          <a:p>
            <a:endParaRPr lang="en-US" sz="2000">
              <a:latin typeface="Times New Roman"/>
              <a:cs typeface="Times New Roman"/>
            </a:endParaRPr>
          </a:p>
          <a:p>
            <a:r>
              <a:rPr lang="en-US" sz="2000">
                <a:latin typeface="Times New Roman"/>
                <a:cs typeface="Times New Roman"/>
              </a:rPr>
              <a:t>2D being experiences 3D phenomena:</a:t>
            </a:r>
          </a:p>
          <a:p>
            <a:r>
              <a:rPr lang="en-US" sz="2000">
                <a:latin typeface="Times New Roman"/>
                <a:cs typeface="Times New Roman"/>
              </a:rPr>
              <a:t>	a square experiences a sphere</a:t>
            </a:r>
          </a:p>
        </p:txBody>
      </p:sp>
      <p:pic>
        <p:nvPicPr>
          <p:cNvPr id="10" name="Picture 9" descr="Picture 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899" y="4598989"/>
            <a:ext cx="4328889" cy="1333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2101" y="1041400"/>
            <a:ext cx="8686800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Times New Roman"/>
                <a:cs typeface="Times New Roman"/>
              </a:rPr>
              <a:t>Guiding Principles</a:t>
            </a:r>
            <a:r>
              <a:rPr lang="en-US" sz="2000">
                <a:latin typeface="Times New Roman"/>
                <a:cs typeface="Times New Roman"/>
              </a:rPr>
              <a:t>: looking for methods that</a:t>
            </a:r>
          </a:p>
          <a:p>
            <a:pPr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      model wave physics which may bias the results,</a:t>
            </a:r>
          </a:p>
          <a:p>
            <a:pPr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      are straightforward to effect and use,</a:t>
            </a:r>
          </a:p>
          <a:p>
            <a:pPr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      computationally inexpensive, and</a:t>
            </a:r>
          </a:p>
          <a:p>
            <a:pPr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      produce estimates of uncertainties – so results can be combined with other 		 	       kinds of data and used by other researchers.</a:t>
            </a:r>
          </a:p>
          <a:p>
            <a:endParaRPr lang="en-US" sz="2000">
              <a:latin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en-US" sz="2000" b="1">
                <a:latin typeface="Times New Roman"/>
                <a:cs typeface="Times New Roman"/>
              </a:rPr>
              <a:t>Differences</a:t>
            </a:r>
            <a:r>
              <a:rPr lang="en-US" sz="2000">
                <a:latin typeface="Times New Roman"/>
                <a:cs typeface="Times New Roman"/>
              </a:rPr>
              <a:t> between ambient noise and earthquake imaging:</a:t>
            </a:r>
          </a:p>
          <a:p>
            <a:pPr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	ambient noise (6-40 sec) is in a different but overlapping frequency band from</a:t>
            </a:r>
          </a:p>
          <a:p>
            <a:pPr>
              <a:spcAft>
                <a:spcPts val="600"/>
              </a:spcAft>
            </a:pPr>
            <a:r>
              <a:rPr lang="en-US" sz="2000">
                <a:latin typeface="Times New Roman"/>
                <a:cs typeface="Times New Roman"/>
              </a:rPr>
              <a:t>		earthquake waves (25-80 sec),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 	ambient noise amplitude field is a complicated story,</a:t>
            </a:r>
          </a:p>
          <a:p>
            <a:pPr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	earthquake waves require “finite frequency” corrections (performed </a:t>
            </a:r>
          </a:p>
          <a:p>
            <a:r>
              <a:rPr lang="en-US" sz="2000">
                <a:latin typeface="Times New Roman"/>
                <a:cs typeface="Times New Roman"/>
              </a:rPr>
              <a:t>		through amplitudes) because they’re longer period .</a:t>
            </a:r>
          </a:p>
          <a:p>
            <a:endParaRPr lang="en-US" sz="2000">
              <a:latin typeface="Times New Roman"/>
              <a:cs typeface="Times New Roman"/>
            </a:endParaRPr>
          </a:p>
          <a:p>
            <a:r>
              <a:rPr lang="en-US" sz="2000" b="1">
                <a:latin typeface="Times New Roman"/>
                <a:cs typeface="Times New Roman"/>
              </a:rPr>
              <a:t>Gloss over the details and complications</a:t>
            </a:r>
            <a:r>
              <a:rPr lang="en-US" sz="2000">
                <a:latin typeface="Times New Roman"/>
                <a:cs typeface="Times New Roman"/>
              </a:rPr>
              <a:t>: but “the devil is in the details”.</a:t>
            </a:r>
          </a:p>
          <a:p>
            <a:r>
              <a:rPr lang="en-US" sz="2000">
                <a:latin typeface="Times New Roman"/>
                <a:cs typeface="Times New Roman"/>
              </a:rPr>
              <a:t>	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6" name="Rectangle 5"/>
          <p:cNvSpPr/>
          <p:nvPr/>
        </p:nvSpPr>
        <p:spPr>
          <a:xfrm>
            <a:off x="200550" y="361434"/>
            <a:ext cx="51915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>
                <a:latin typeface="Times New Roman"/>
                <a:cs typeface="Times New Roman"/>
              </a:rPr>
              <a:t>“New” Tomographic Methology: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31900" y="812800"/>
            <a:ext cx="2479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Travel Time Field τ(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37200" y="825500"/>
            <a:ext cx="2507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  Amplitude Field A(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22300" y="4373034"/>
            <a:ext cx="660400" cy="6053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4200" y="4339178"/>
            <a:ext cx="707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24 s </a:t>
            </a:r>
          </a:p>
          <a:p>
            <a:r>
              <a:rPr lang="en-US"/>
              <a:t>Q16A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074333" y="5668433"/>
            <a:ext cx="762000" cy="21166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1179589"/>
            <a:ext cx="4253968" cy="463492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841500" y="5664200"/>
            <a:ext cx="1206500" cy="25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710267" y="5651500"/>
            <a:ext cx="6089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travel time (s)                                                  normalized amplitude</a:t>
            </a:r>
          </a:p>
        </p:txBody>
      </p:sp>
      <p:pic>
        <p:nvPicPr>
          <p:cNvPr id="28" name="Picture 27" descr="AN amp sym 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4100" y="1270000"/>
            <a:ext cx="3793778" cy="391669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054600" y="4368800"/>
            <a:ext cx="660400" cy="6053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037664" y="4351866"/>
            <a:ext cx="749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16 s </a:t>
            </a:r>
          </a:p>
          <a:p>
            <a:r>
              <a:rPr lang="en-US"/>
              <a:t>M12A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22300" y="4368800"/>
            <a:ext cx="660400" cy="6053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09600" y="4364566"/>
            <a:ext cx="707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24 s </a:t>
            </a:r>
          </a:p>
          <a:p>
            <a:r>
              <a:rPr lang="en-US"/>
              <a:t>Q16A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480300" y="4699000"/>
            <a:ext cx="1054100" cy="279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493000" y="4648200"/>
            <a:ext cx="1057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symmetric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800600" y="1231900"/>
            <a:ext cx="4025900" cy="3962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346700" y="5537200"/>
            <a:ext cx="28448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299200" y="2654300"/>
            <a:ext cx="11963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Currently</a:t>
            </a:r>
          </a:p>
          <a:p>
            <a:r>
              <a:rPr lang="en-US" sz="2000">
                <a:latin typeface="Times New Roman"/>
                <a:cs typeface="Times New Roman"/>
              </a:rPr>
              <a:t>Unknown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3500" y="50800"/>
            <a:ext cx="5397500" cy="5715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41300" y="101600"/>
            <a:ext cx="5142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Basic Observables From Ambient Noise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610100" y="5378270"/>
            <a:ext cx="4533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>
                <a:latin typeface="Times New Roman"/>
                <a:cs typeface="Times New Roman"/>
              </a:rPr>
              <a:t>Tsai, V. C. (2011), Understanding the amplitudes of noise correlation measurements, </a:t>
            </a:r>
            <a:r>
              <a:rPr lang="en-US" sz="1600" i="1">
                <a:latin typeface="Times New Roman"/>
                <a:cs typeface="Times New Roman"/>
              </a:rPr>
              <a:t>J. Geophys. Res</a:t>
            </a:r>
            <a:r>
              <a:rPr lang="en-US" sz="1600">
                <a:latin typeface="Times New Roman"/>
                <a:cs typeface="Times New Roman"/>
              </a:rPr>
              <a:t>., 	116, B09311, doi:10.1029/2011JB008483.</a:t>
            </a:r>
          </a:p>
        </p:txBody>
      </p:sp>
      <p:sp>
        <p:nvSpPr>
          <p:cNvPr id="35" name="Footer Placeholder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3500" y="215900"/>
            <a:ext cx="5397500" cy="5715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T Am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6776"/>
            <a:ext cx="9144000" cy="474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1400" y="1054100"/>
            <a:ext cx="2479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Travel Time Field τ(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16600" y="1003300"/>
            <a:ext cx="23929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Amplitude Field A(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37000" y="2730500"/>
            <a:ext cx="12093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60 s</a:t>
            </a:r>
          </a:p>
          <a:p>
            <a:r>
              <a:rPr lang="en-US"/>
              <a:t>Kuril Is Eq</a:t>
            </a:r>
          </a:p>
          <a:p>
            <a:r>
              <a:rPr lang="en-US"/>
              <a:t>7 Apr 2009</a:t>
            </a:r>
          </a:p>
          <a:p>
            <a:r>
              <a:rPr lang="en-US"/>
              <a:t>Ms = 6.8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1300" y="266700"/>
            <a:ext cx="512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Basic Observables From An Earthquake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302000" y="6286500"/>
            <a:ext cx="2438400" cy="393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96900" y="6233636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latin typeface="Times New Roman"/>
                <a:cs typeface="Times New Roman"/>
              </a:rPr>
              <a:t>Lin, F.C. and M.H. Ritzwoller, Helmholtz surface wave tomography for isotropic and azimuthally anisotropic 	structure, </a:t>
            </a:r>
            <a:r>
              <a:rPr lang="en-US" sz="1400" i="1">
                <a:latin typeface="Times New Roman"/>
                <a:cs typeface="Times New Roman"/>
              </a:rPr>
              <a:t>Geophys. J. Int</a:t>
            </a:r>
            <a:r>
              <a:rPr lang="en-US" sz="1400">
                <a:latin typeface="Times New Roman"/>
                <a:cs typeface="Times New Roman"/>
              </a:rPr>
              <a:t>., 186, 1104-1120, 2011.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2900" y="288837"/>
            <a:ext cx="8648700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>
                <a:latin typeface="Times New Roman"/>
                <a:cs typeface="Times New Roman"/>
              </a:rPr>
              <a:t>“New” Methology: </a:t>
            </a:r>
          </a:p>
          <a:p>
            <a:r>
              <a:rPr lang="en-US" sz="2000" b="1">
                <a:latin typeface="Times New Roman"/>
                <a:cs typeface="Times New Roman"/>
              </a:rPr>
              <a:t>	</a:t>
            </a:r>
            <a:r>
              <a:rPr lang="en-US" sz="2000">
                <a:latin typeface="Times New Roman"/>
                <a:cs typeface="Times New Roman"/>
              </a:rPr>
              <a:t>	Guided by the 2-D wave equation </a:t>
            </a:r>
            <a:r>
              <a:rPr lang="en-US" sz="2000" b="1">
                <a:latin typeface="Times New Roman"/>
                <a:cs typeface="Times New Roman"/>
              </a:rPr>
              <a:t>locally without inversion</a:t>
            </a:r>
            <a:r>
              <a:rPr lang="en-US" sz="2000">
                <a:latin typeface="Times New Roman"/>
                <a:cs typeface="Times New Roman"/>
              </a:rPr>
              <a:t>.</a:t>
            </a:r>
          </a:p>
          <a:p>
            <a:endParaRPr lang="en-US" sz="2000">
              <a:latin typeface="Times New Roman"/>
              <a:cs typeface="Times New Roman"/>
            </a:endParaRPr>
          </a:p>
          <a:p>
            <a:endParaRPr lang="en-US" sz="2000">
              <a:latin typeface="Times New Roman"/>
              <a:cs typeface="Times New Roman"/>
            </a:endParaRPr>
          </a:p>
          <a:p>
            <a:endParaRPr lang="en-US" sz="2000">
              <a:latin typeface="Times New Roman"/>
              <a:cs typeface="Times New Roman"/>
            </a:endParaRPr>
          </a:p>
          <a:p>
            <a:endParaRPr lang="en-US" sz="2000">
              <a:latin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en-US" sz="2000">
                <a:latin typeface="Times New Roman"/>
                <a:cs typeface="Times New Roman"/>
              </a:rPr>
              <a:t>		</a:t>
            </a:r>
          </a:p>
        </p:txBody>
      </p:sp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2990850" y="1301750"/>
          <a:ext cx="2825750" cy="811213"/>
        </p:xfrm>
        <a:graphic>
          <a:graphicData uri="http://schemas.openxmlformats.org/presentationml/2006/ole">
            <p:oleObj spid="_x0000_s421890" name="Equation" r:id="rId3" imgW="1460500" imgH="419100" progId="Equation.DSMT4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00100" y="2184400"/>
            <a:ext cx="7315074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Times New Roman"/>
                <a:cs typeface="Times New Roman"/>
              </a:rPr>
              <a:t>Normally</a:t>
            </a:r>
            <a:r>
              <a:rPr lang="en-US" sz="2000">
                <a:latin typeface="Times New Roman"/>
                <a:cs typeface="Times New Roman"/>
              </a:rPr>
              <a:t>:</a:t>
            </a:r>
          </a:p>
          <a:p>
            <a:r>
              <a:rPr lang="en-US" sz="2000">
                <a:latin typeface="Times New Roman"/>
                <a:cs typeface="Times New Roman"/>
              </a:rPr>
              <a:t>	Approximations are made.</a:t>
            </a:r>
          </a:p>
          <a:p>
            <a:r>
              <a:rPr lang="en-US" sz="2000">
                <a:latin typeface="Times New Roman"/>
                <a:cs typeface="Times New Roman"/>
              </a:rPr>
              <a:t>	Solutions for measurable quantities are in the form of integrals.</a:t>
            </a:r>
          </a:p>
          <a:p>
            <a:r>
              <a:rPr lang="en-US" sz="2000">
                <a:latin typeface="Times New Roman"/>
                <a:cs typeface="Times New Roman"/>
              </a:rPr>
              <a:t>	Inverse problem, undoes the effect of the solution – deintegrates.</a:t>
            </a:r>
          </a:p>
          <a:p>
            <a:r>
              <a:rPr lang="en-US" sz="2000">
                <a:latin typeface="Times New Roman"/>
                <a:cs typeface="Times New Roman"/>
              </a:rPr>
              <a:t>	Basis functions are </a:t>
            </a:r>
            <a:r>
              <a:rPr lang="en-US" sz="2000" b="1">
                <a:latin typeface="Times New Roman"/>
                <a:cs typeface="Times New Roman"/>
              </a:rPr>
              <a:t>global </a:t>
            </a:r>
            <a:r>
              <a:rPr lang="en-US" sz="2000">
                <a:latin typeface="Times New Roman"/>
                <a:cs typeface="Times New Roman"/>
              </a:rPr>
              <a:t>quantities.</a:t>
            </a:r>
          </a:p>
          <a:p>
            <a:endParaRPr lang="en-US" sz="2000">
              <a:latin typeface="Times New Roman"/>
              <a:cs typeface="Times New Roman"/>
            </a:endParaRPr>
          </a:p>
          <a:p>
            <a:r>
              <a:rPr lang="en-US" sz="2000" b="1">
                <a:latin typeface="Times New Roman"/>
                <a:cs typeface="Times New Roman"/>
              </a:rPr>
              <a:t>Approach here:</a:t>
            </a:r>
          </a:p>
          <a:p>
            <a:r>
              <a:rPr lang="en-US" sz="2000">
                <a:latin typeface="Times New Roman"/>
                <a:cs typeface="Times New Roman"/>
              </a:rPr>
              <a:t>	Make measurements of the wavefield.</a:t>
            </a:r>
          </a:p>
          <a:p>
            <a:r>
              <a:rPr lang="en-US" sz="2000">
                <a:latin typeface="Times New Roman"/>
                <a:cs typeface="Times New Roman"/>
              </a:rPr>
              <a:t>	Interpret them </a:t>
            </a:r>
            <a:r>
              <a:rPr lang="en-US" sz="2000" b="1">
                <a:latin typeface="Times New Roman"/>
                <a:cs typeface="Times New Roman"/>
              </a:rPr>
              <a:t>locally</a:t>
            </a:r>
            <a:r>
              <a:rPr lang="en-US" sz="2000">
                <a:latin typeface="Times New Roman"/>
                <a:cs typeface="Times New Roman"/>
              </a:rPr>
              <a:t> guided by the wave equation.</a:t>
            </a:r>
          </a:p>
          <a:p>
            <a:r>
              <a:rPr lang="en-US" sz="2000">
                <a:latin typeface="Times New Roman"/>
                <a:cs typeface="Times New Roman"/>
              </a:rPr>
              <a:t>	There is no “solution” and no “deintegration”.</a:t>
            </a:r>
          </a:p>
          <a:p>
            <a:r>
              <a:rPr lang="en-US" sz="2000">
                <a:latin typeface="Times New Roman"/>
                <a:cs typeface="Times New Roman"/>
              </a:rPr>
              <a:t>	There is no “inversion”.</a:t>
            </a:r>
          </a:p>
          <a:p>
            <a:endParaRPr lang="en-US" sz="2000">
              <a:latin typeface="Times New Roman"/>
              <a:cs typeface="Times New Roman"/>
            </a:endParaRPr>
          </a:p>
          <a:p>
            <a:r>
              <a:rPr lang="en-US" sz="2000">
                <a:latin typeface="Times New Roman"/>
                <a:cs typeface="Times New Roman"/>
              </a:rPr>
              <a:t>		</a:t>
            </a:r>
            <a:r>
              <a:rPr lang="en-US">
                <a:latin typeface="Times New Roman"/>
                <a:cs typeface="Times New Roman"/>
              </a:rPr>
              <a:t>e.g. Wielandt, Friederich, Pollitz, Langston, Fan-Chi Lin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2900" y="288837"/>
            <a:ext cx="8648700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>
                <a:latin typeface="Times New Roman"/>
                <a:cs typeface="Times New Roman"/>
              </a:rPr>
              <a:t>“New” Methology: </a:t>
            </a:r>
          </a:p>
          <a:p>
            <a:r>
              <a:rPr lang="en-US" sz="2000" b="1">
                <a:latin typeface="Times New Roman"/>
                <a:cs typeface="Times New Roman"/>
              </a:rPr>
              <a:t>	</a:t>
            </a:r>
            <a:r>
              <a:rPr lang="en-US" sz="2000">
                <a:latin typeface="Times New Roman"/>
                <a:cs typeface="Times New Roman"/>
              </a:rPr>
              <a:t>	Guided by the 2-D wave equation </a:t>
            </a:r>
            <a:r>
              <a:rPr lang="en-US" sz="2000" b="1">
                <a:latin typeface="Times New Roman"/>
                <a:cs typeface="Times New Roman"/>
              </a:rPr>
              <a:t>locally without inversion</a:t>
            </a:r>
            <a:r>
              <a:rPr lang="en-US" sz="2000">
                <a:latin typeface="Times New Roman"/>
                <a:cs typeface="Times New Roman"/>
              </a:rPr>
              <a:t>.</a:t>
            </a:r>
          </a:p>
          <a:p>
            <a:endParaRPr lang="en-US" sz="2000">
              <a:latin typeface="Times New Roman"/>
              <a:cs typeface="Times New Roman"/>
            </a:endParaRPr>
          </a:p>
          <a:p>
            <a:endParaRPr lang="en-US" sz="2000">
              <a:latin typeface="Times New Roman"/>
              <a:cs typeface="Times New Roman"/>
            </a:endParaRPr>
          </a:p>
          <a:p>
            <a:endParaRPr lang="en-US" sz="2000">
              <a:latin typeface="Times New Roman"/>
              <a:cs typeface="Times New Roman"/>
            </a:endParaRPr>
          </a:p>
          <a:p>
            <a:endParaRPr lang="en-US" sz="2000">
              <a:latin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en-US" sz="2000">
                <a:latin typeface="Times New Roman"/>
                <a:cs typeface="Times New Roman"/>
              </a:rPr>
              <a:t>		</a:t>
            </a:r>
          </a:p>
        </p:txBody>
      </p:sp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2990850" y="1301750"/>
          <a:ext cx="2825750" cy="811213"/>
        </p:xfrm>
        <a:graphic>
          <a:graphicData uri="http://schemas.openxmlformats.org/presentationml/2006/ole">
            <p:oleObj spid="_x0000_s390146" name="Equation" r:id="rId3" imgW="1460500" imgH="419100" progId="Equation.DSMT4">
              <p:embed/>
            </p:oleObj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8" name="Rectangle 7"/>
          <p:cNvSpPr/>
          <p:nvPr/>
        </p:nvSpPr>
        <p:spPr>
          <a:xfrm>
            <a:off x="584200" y="2618651"/>
            <a:ext cx="78613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>
                <a:latin typeface="Times New Roman"/>
                <a:cs typeface="Times New Roman"/>
              </a:rPr>
              <a:t>Two step “inference”:</a:t>
            </a:r>
          </a:p>
          <a:p>
            <a:pPr>
              <a:spcAft>
                <a:spcPts val="600"/>
              </a:spcAft>
            </a:pPr>
            <a:r>
              <a:rPr lang="en-US" sz="2000">
                <a:latin typeface="Times New Roman"/>
                <a:cs typeface="Times New Roman"/>
              </a:rPr>
              <a:t>		</a:t>
            </a:r>
            <a:r>
              <a:rPr lang="en-US" sz="2000" b="1">
                <a:latin typeface="Times New Roman"/>
                <a:cs typeface="Times New Roman"/>
              </a:rPr>
              <a:t>Step 1: </a:t>
            </a:r>
            <a:r>
              <a:rPr lang="en-US" sz="2000">
                <a:latin typeface="Times New Roman"/>
                <a:cs typeface="Times New Roman"/>
              </a:rPr>
              <a:t>Phase velocity maps produced by Eikonal or Helmholtz 					tomography, with uncertainties.</a:t>
            </a:r>
          </a:p>
          <a:p>
            <a:pPr>
              <a:spcAft>
                <a:spcPts val="1200"/>
              </a:spcAft>
            </a:pPr>
            <a:r>
              <a:rPr lang="en-US" sz="2000">
                <a:latin typeface="Times New Roman"/>
                <a:cs typeface="Times New Roman"/>
              </a:rPr>
              <a:t>				Ambient noise (8-40s)	Earthquakes (25-80s)</a:t>
            </a:r>
          </a:p>
          <a:p>
            <a:r>
              <a:rPr lang="en-US" sz="2000">
                <a:latin typeface="Times New Roman"/>
                <a:cs typeface="Times New Roman"/>
              </a:rPr>
              <a:t>	</a:t>
            </a:r>
            <a:r>
              <a:rPr lang="en-US" sz="2000" b="1">
                <a:latin typeface="Times New Roman"/>
                <a:cs typeface="Times New Roman"/>
              </a:rPr>
              <a:t>	Step 2</a:t>
            </a:r>
            <a:r>
              <a:rPr lang="en-US" sz="2000">
                <a:latin typeface="Times New Roman"/>
                <a:cs typeface="Times New Roman"/>
              </a:rPr>
              <a:t>: Monte Carlo inversion</a:t>
            </a:r>
          </a:p>
          <a:p>
            <a:pPr>
              <a:spcAft>
                <a:spcPts val="1200"/>
              </a:spcAft>
            </a:pPr>
            <a:r>
              <a:rPr lang="en-US" sz="2000">
                <a:latin typeface="Times New Roman"/>
                <a:cs typeface="Times New Roman"/>
              </a:rPr>
              <a:t>				Ensemble of models gives uncertainties subject to prior 					information.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368300" y="468868"/>
            <a:ext cx="6655705" cy="461665"/>
            <a:chOff x="368300" y="468868"/>
            <a:chExt cx="6655705" cy="461665"/>
          </a:xfrm>
        </p:grpSpPr>
        <p:sp>
          <p:nvSpPr>
            <p:cNvPr id="4" name="TextBox 3"/>
            <p:cNvSpPr txBox="1"/>
            <p:nvPr/>
          </p:nvSpPr>
          <p:spPr>
            <a:xfrm>
              <a:off x="368300" y="468868"/>
              <a:ext cx="60038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Times New Roman"/>
                  <a:cs typeface="Times New Roman"/>
                </a:rPr>
                <a:t>2-D Wave Equation for Surface Wave Potential  </a:t>
              </a:r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/>
          </p:nvGraphicFramePr>
          <p:xfrm>
            <a:off x="6264274" y="569912"/>
            <a:ext cx="759731" cy="319087"/>
          </p:xfrm>
          <a:graphic>
            <a:graphicData uri="http://schemas.openxmlformats.org/presentationml/2006/ole">
              <p:oleObj spid="_x0000_s110594" name="Equation" r:id="rId3" imgW="635000" imgH="266700" progId="Equation.DSMT4">
                <p:embed/>
              </p:oleObj>
            </a:graphicData>
          </a:graphic>
        </p:graphicFrame>
      </p:grp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806449" y="1238250"/>
          <a:ext cx="2825752" cy="810868"/>
        </p:xfrm>
        <a:graphic>
          <a:graphicData uri="http://schemas.openxmlformats.org/presentationml/2006/ole">
            <p:oleObj spid="_x0000_s110595" name="Equation" r:id="rId4" imgW="1460500" imgH="419100" progId="Equation.DSMT4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356100" y="1282700"/>
            <a:ext cx="4125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/>
                <a:cs typeface="Times New Roman"/>
              </a:rPr>
              <a:t>α(</a:t>
            </a:r>
            <a:r>
              <a:rPr lang="en-US" sz="1400" b="1">
                <a:latin typeface="Times New Roman"/>
                <a:cs typeface="Times New Roman"/>
              </a:rPr>
              <a:t>r</a:t>
            </a:r>
            <a:r>
              <a:rPr lang="en-US" sz="1400">
                <a:latin typeface="Times New Roman"/>
                <a:cs typeface="Times New Roman"/>
              </a:rPr>
              <a:t>) = anelastic attenuation (inferred)</a:t>
            </a:r>
          </a:p>
          <a:p>
            <a:r>
              <a:rPr lang="en-US" sz="1400">
                <a:latin typeface="Times New Roman"/>
                <a:cs typeface="Times New Roman"/>
              </a:rPr>
              <a:t>c(</a:t>
            </a:r>
            <a:r>
              <a:rPr lang="en-US" sz="1400" b="1">
                <a:latin typeface="Times New Roman"/>
                <a:cs typeface="Times New Roman"/>
              </a:rPr>
              <a:t>r</a:t>
            </a:r>
            <a:r>
              <a:rPr lang="en-US" sz="1400">
                <a:latin typeface="Times New Roman"/>
                <a:cs typeface="Times New Roman"/>
              </a:rPr>
              <a:t>) = phase speed (inferred)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750888" y="2489200"/>
          <a:ext cx="5708650" cy="393700"/>
        </p:xfrm>
        <a:graphic>
          <a:graphicData uri="http://schemas.openxmlformats.org/presentationml/2006/ole">
            <p:oleObj spid="_x0000_s110596" name="Equation" r:id="rId5" imgW="2946400" imgH="203200" progId="Equation.DSMT4">
              <p:embed/>
            </p:oleObj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778000" y="2946400"/>
            <a:ext cx="5422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/>
                <a:cs typeface="Times New Roman"/>
              </a:rPr>
              <a:t>A(</a:t>
            </a:r>
            <a:r>
              <a:rPr lang="en-US" sz="1400" b="1">
                <a:latin typeface="Times New Roman"/>
                <a:cs typeface="Times New Roman"/>
              </a:rPr>
              <a:t>r</a:t>
            </a:r>
            <a:r>
              <a:rPr lang="en-US" sz="1400">
                <a:latin typeface="Times New Roman"/>
                <a:cs typeface="Times New Roman"/>
              </a:rPr>
              <a:t>) = amplitude	(observed)</a:t>
            </a:r>
          </a:p>
          <a:p>
            <a:r>
              <a:rPr lang="en-US" sz="1400">
                <a:latin typeface="Times New Roman"/>
                <a:cs typeface="Times New Roman"/>
              </a:rPr>
              <a:t>τ(</a:t>
            </a:r>
            <a:r>
              <a:rPr lang="en-US" sz="1400" b="1">
                <a:latin typeface="Times New Roman"/>
                <a:cs typeface="Times New Roman"/>
              </a:rPr>
              <a:t>r</a:t>
            </a:r>
            <a:r>
              <a:rPr lang="en-US" sz="1400">
                <a:latin typeface="Times New Roman"/>
                <a:cs typeface="Times New Roman"/>
              </a:rPr>
              <a:t>) = travel time	(observed)</a:t>
            </a:r>
          </a:p>
          <a:p>
            <a:r>
              <a:rPr lang="en-US" sz="1400">
                <a:latin typeface="Times New Roman"/>
                <a:cs typeface="Times New Roman"/>
              </a:rPr>
              <a:t>β(</a:t>
            </a:r>
            <a:r>
              <a:rPr lang="en-US" sz="1400" b="1">
                <a:latin typeface="Times New Roman"/>
                <a:cs typeface="Times New Roman"/>
              </a:rPr>
              <a:t>r</a:t>
            </a:r>
            <a:r>
              <a:rPr lang="en-US" sz="1400">
                <a:latin typeface="Times New Roman"/>
                <a:cs typeface="Times New Roman"/>
              </a:rPr>
              <a:t>) = local amplification, a 3-D effect (inferred)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5100" y="400050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Real Part -</a:t>
            </a:r>
            <a:r>
              <a:rPr lang="en-US" sz="2400" b="1">
                <a:latin typeface="Times New Roman"/>
                <a:cs typeface="Times New Roman"/>
              </a:rPr>
              <a:t>- Helmholtz Equation</a:t>
            </a:r>
            <a:r>
              <a:rPr lang="en-US" sz="2400">
                <a:latin typeface="Times New Roman"/>
                <a:cs typeface="Times New Roman"/>
              </a:rPr>
              <a:t>:		Imaginary Part:			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318000" y="1257300"/>
            <a:ext cx="2946400" cy="6223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752600" y="2984500"/>
            <a:ext cx="3683000" cy="736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295275" y="4502150"/>
          <a:ext cx="3943350" cy="869950"/>
        </p:xfrm>
        <a:graphic>
          <a:graphicData uri="http://schemas.openxmlformats.org/presentationml/2006/ole">
            <p:oleObj spid="_x0000_s110597" name="Equation" r:id="rId6" imgW="1955800" imgH="431800" progId="Equation.DSMT4">
              <p:embed/>
            </p:oleObj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749300" y="5346700"/>
            <a:ext cx="276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Set β = 1 for simplicity.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32296" y="2463800"/>
            <a:ext cx="2312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 New Roman"/>
                <a:cs typeface="Times New Roman"/>
              </a:rPr>
              <a:t>Tanimoto, 1990</a:t>
            </a:r>
          </a:p>
          <a:p>
            <a:r>
              <a:rPr lang="en-US" sz="1400">
                <a:latin typeface="Times New Roman"/>
                <a:cs typeface="Times New Roman"/>
              </a:rPr>
              <a:t>Tromp &amp; Dahlen, 1992, 1993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3100" y="5829300"/>
            <a:ext cx="2775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 New Roman"/>
                <a:cs typeface="Times New Roman"/>
              </a:rPr>
              <a:t>Shearer, </a:t>
            </a:r>
            <a:r>
              <a:rPr lang="en-US" sz="1400" i="1">
                <a:latin typeface="Times New Roman"/>
                <a:cs typeface="Times New Roman"/>
              </a:rPr>
              <a:t>Intro to Seismology</a:t>
            </a:r>
            <a:r>
              <a:rPr lang="en-US" sz="1400">
                <a:latin typeface="Times New Roman"/>
                <a:cs typeface="Times New Roman"/>
              </a:rPr>
              <a:t>, App. 3</a:t>
            </a: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4662488" y="4476750"/>
          <a:ext cx="4403725" cy="947738"/>
        </p:xfrm>
        <a:graphic>
          <a:graphicData uri="http://schemas.openxmlformats.org/presentationml/2006/ole">
            <p:oleObj spid="_x0000_s110598" name="Equation" r:id="rId7" imgW="2184400" imgH="469900" progId="Equation.DSMT4">
              <p:embed/>
            </p:oleObj>
          </a:graphicData>
        </a:graphic>
      </p:graphicFrame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416300" y="6438900"/>
            <a:ext cx="2413000" cy="266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820581" y="5657671"/>
            <a:ext cx="44199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Lin et al., GJI, 2009. (Eikonal tomography)</a:t>
            </a:r>
          </a:p>
          <a:p>
            <a:r>
              <a:rPr lang="en-US">
                <a:latin typeface="Times New Roman"/>
                <a:cs typeface="Times New Roman"/>
              </a:rPr>
              <a:t>Lin et al., GJI, 2011. (Helmholtz tomography)</a:t>
            </a:r>
          </a:p>
          <a:p>
            <a:r>
              <a:rPr lang="en-US">
                <a:latin typeface="Times New Roman"/>
                <a:cs typeface="Times New Roman"/>
              </a:rPr>
              <a:t>Lin et al., JGR, 2012. (Amplification)</a:t>
            </a:r>
          </a:p>
          <a:p>
            <a:r>
              <a:rPr lang="en-US">
                <a:latin typeface="Times New Roman"/>
                <a:cs typeface="Times New Roman"/>
              </a:rPr>
              <a:t>Lin et al., GRL, 2012. (Ellipticity)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826000" y="5689600"/>
            <a:ext cx="4318000" cy="1168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81000" y="4406900"/>
            <a:ext cx="83595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At higher frequencies, the second term on the RHS can be dropped </a:t>
            </a:r>
          </a:p>
          <a:p>
            <a:r>
              <a:rPr lang="en-US" sz="2400">
                <a:latin typeface="Times New Roman"/>
                <a:cs typeface="Times New Roman"/>
              </a:rPr>
              <a:t>approximately, yielding geometric ray theory:</a:t>
            </a: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1701087" y="1803566"/>
          <a:ext cx="2560637" cy="844550"/>
        </p:xfrm>
        <a:graphic>
          <a:graphicData uri="http://schemas.openxmlformats.org/presentationml/2006/ole">
            <p:oleObj spid="_x0000_s17413" name="Equation" r:id="rId3" imgW="1270000" imgH="419100" progId="Equation.DSMT4">
              <p:embed/>
            </p:oleObj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5782549" y="2038516"/>
            <a:ext cx="252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Helmholtz equation</a:t>
            </a:r>
          </a:p>
        </p:txBody>
      </p:sp>
      <p:cxnSp>
        <p:nvCxnSpPr>
          <p:cNvPr id="27" name="Straight Connector 26"/>
          <p:cNvCxnSpPr/>
          <p:nvPr/>
        </p:nvCxnSpPr>
        <p:spPr>
          <a:xfrm rot="10800000" flipV="1">
            <a:off x="1401049" y="2648116"/>
            <a:ext cx="279400" cy="228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97749" y="3016416"/>
            <a:ext cx="2135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slowness-squared</a:t>
            </a:r>
          </a:p>
          <a:p>
            <a:r>
              <a:rPr lang="en-US" sz="2000">
                <a:latin typeface="Times New Roman"/>
                <a:cs typeface="Times New Roman"/>
              </a:rPr>
              <a:t> (inferred quantity)</a:t>
            </a:r>
          </a:p>
        </p:txBody>
      </p:sp>
      <p:cxnSp>
        <p:nvCxnSpPr>
          <p:cNvPr id="31" name="Straight Connector 30"/>
          <p:cNvCxnSpPr/>
          <p:nvPr/>
        </p:nvCxnSpPr>
        <p:spPr>
          <a:xfrm rot="16200000" flipH="1">
            <a:off x="2378949" y="2851316"/>
            <a:ext cx="825500" cy="114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182349" y="2648116"/>
            <a:ext cx="533400" cy="444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690349" y="3397416"/>
            <a:ext cx="4173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observed quantity, “finite frequency” </a:t>
            </a:r>
          </a:p>
          <a:p>
            <a:r>
              <a:rPr lang="en-US" sz="2000">
                <a:latin typeface="Times New Roman"/>
                <a:cs typeface="Times New Roman"/>
              </a:rPr>
              <a:t>                                             correction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566149" y="1733716"/>
            <a:ext cx="2819400" cy="990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414" name="Object 6"/>
          <p:cNvGraphicFramePr>
            <a:graphicFrameLocks noChangeAspect="1"/>
          </p:cNvGraphicFramePr>
          <p:nvPr/>
        </p:nvGraphicFramePr>
        <p:xfrm>
          <a:off x="2319338" y="5518150"/>
          <a:ext cx="1025525" cy="869950"/>
        </p:xfrm>
        <a:graphic>
          <a:graphicData uri="http://schemas.openxmlformats.org/presentationml/2006/ole">
            <p:oleObj spid="_x0000_s17414" name="Equation" r:id="rId4" imgW="508000" imgH="431800" progId="Equation.DSMT4">
              <p:embed/>
            </p:oleObj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4163654" y="5761375"/>
            <a:ext cx="1929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Eikonal equation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003268" y="5420930"/>
            <a:ext cx="1545003" cy="10998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07606" y="618217"/>
            <a:ext cx="5978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/>
                <a:cs typeface="Times New Roman"/>
              </a:rPr>
              <a:t>Rewrite the Real-Part Equation First: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71049" y="3372016"/>
            <a:ext cx="19628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oberved quantity,</a:t>
            </a:r>
          </a:p>
          <a:p>
            <a:r>
              <a:rPr lang="en-US" sz="2000">
                <a:latin typeface="Times New Roman"/>
                <a:cs typeface="Times New Roman"/>
              </a:rPr>
              <a:t>geometrical ray</a:t>
            </a:r>
          </a:p>
          <a:p>
            <a:r>
              <a:rPr lang="en-US" sz="2000">
                <a:latin typeface="Times New Roman"/>
                <a:cs typeface="Times New Roman"/>
              </a:rPr>
              <a:t>theory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471" y="381000"/>
            <a:ext cx="8225329" cy="6902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39901" y="482600"/>
            <a:ext cx="797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"/>
                <a:cs typeface="Times"/>
              </a:rPr>
              <a:t>Localized Tomography: Eikonal Tomography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889000" y="1430338"/>
          <a:ext cx="2208213" cy="1185862"/>
        </p:xfrm>
        <a:graphic>
          <a:graphicData uri="http://schemas.openxmlformats.org/presentationml/2006/ole">
            <p:oleObj spid="_x0000_s19458" name="Equation" r:id="rId3" imgW="850900" imgH="457200" progId="Equation.DSMT4">
              <p:embed/>
            </p:oleObj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231900" y="2616200"/>
            <a:ext cx="1921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"/>
                <a:cs typeface="Times"/>
              </a:rPr>
              <a:t>eikonal equation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5800" y="1358900"/>
            <a:ext cx="2641600" cy="1295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96900" y="3136900"/>
            <a:ext cx="2888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"/>
                <a:cs typeface="Times"/>
              </a:rPr>
              <a:t>Valid: &lt; 50 sec period</a:t>
            </a:r>
          </a:p>
        </p:txBody>
      </p:sp>
      <p:pic>
        <p:nvPicPr>
          <p:cNvPr id="20" name="Picture 19" descr="T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275" y="1243089"/>
            <a:ext cx="5104762" cy="556190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600700" y="1054100"/>
            <a:ext cx="2203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"/>
                <a:cs typeface="Times"/>
              </a:rPr>
              <a:t>24 sec Rayleigh wave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0500" y="3987800"/>
            <a:ext cx="4051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>
                <a:latin typeface="Times"/>
                <a:cs typeface="Times"/>
              </a:rPr>
              <a:t> Eikonal eqn can be used for ambient</a:t>
            </a:r>
          </a:p>
          <a:p>
            <a:r>
              <a:rPr lang="en-US" sz="2000">
                <a:latin typeface="Times"/>
                <a:cs typeface="Times"/>
              </a:rPr>
              <a:t>	noise.</a:t>
            </a:r>
          </a:p>
          <a:p>
            <a:endParaRPr lang="en-US" sz="2000">
              <a:latin typeface="Times"/>
              <a:cs typeface="Times"/>
            </a:endParaRPr>
          </a:p>
          <a:p>
            <a:pPr>
              <a:buFont typeface="Arial"/>
              <a:buChar char="•"/>
            </a:pPr>
            <a:r>
              <a:rPr lang="en-US" sz="2000">
                <a:latin typeface="Times"/>
                <a:cs typeface="Times"/>
              </a:rPr>
              <a:t> But, not for earthquakes above ~50s 	where there is amplitude 	information.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081236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>
                <a:latin typeface="Times New Roman"/>
                <a:cs typeface="Times New Roman"/>
              </a:rPr>
              <a:t>Lin, F.-C., M.H. Ritzwoller, and R. Snieder, Eikonal Tomography: Surface wave tomography by phase-front tracking across a regional broad-band seismic array, </a:t>
            </a:r>
            <a:r>
              <a:rPr lang="en-US" sz="1100" i="1">
                <a:latin typeface="Times New Roman"/>
                <a:cs typeface="Times New Roman"/>
              </a:rPr>
              <a:t>Geophys. J. Int., </a:t>
            </a:r>
            <a:r>
              <a:rPr lang="en-US" sz="1100">
                <a:latin typeface="Times New Roman"/>
                <a:cs typeface="Times New Roman"/>
              </a:rPr>
              <a:t>177(3), 1091-1110, 2009.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471" y="381000"/>
            <a:ext cx="8225329" cy="6902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39901" y="482600"/>
            <a:ext cx="797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"/>
                <a:cs typeface="Times"/>
              </a:rPr>
              <a:t>Localized Tomography: Eikonal Tomography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68700" y="1155700"/>
            <a:ext cx="2203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"/>
                <a:cs typeface="Times"/>
              </a:rPr>
              <a:t>24 sec Rayleigh wave</a:t>
            </a:r>
          </a:p>
        </p:txBody>
      </p:sp>
      <p:pic>
        <p:nvPicPr>
          <p:cNvPr id="10" name="Picture 9" descr="Picture 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1" y="1551941"/>
            <a:ext cx="4424127" cy="4935873"/>
          </a:xfrm>
          <a:prstGeom prst="rect">
            <a:avLst/>
          </a:prstGeom>
        </p:spPr>
      </p:pic>
      <p:pic>
        <p:nvPicPr>
          <p:cNvPr id="11" name="Picture 10" descr="Picture 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568451"/>
            <a:ext cx="4399365" cy="492761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638300" y="1485900"/>
            <a:ext cx="1752600" cy="330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54200" y="1435100"/>
            <a:ext cx="1293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"/>
                <a:cs typeface="Times"/>
              </a:rPr>
              <a:t>phase speed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588000" y="1485900"/>
            <a:ext cx="2641600" cy="330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765800" y="1435100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"/>
                <a:cs typeface="Times"/>
              </a:rPr>
              <a:t>direction of propagation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06800" y="5219700"/>
            <a:ext cx="2247900" cy="1358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483" name="Object 3"/>
          <p:cNvGraphicFramePr>
            <a:graphicFrameLocks noChangeAspect="1"/>
          </p:cNvGraphicFramePr>
          <p:nvPr/>
        </p:nvGraphicFramePr>
        <p:xfrm>
          <a:off x="3632200" y="5316538"/>
          <a:ext cx="2208213" cy="1185862"/>
        </p:xfrm>
        <a:graphic>
          <a:graphicData uri="http://schemas.openxmlformats.org/presentationml/2006/ole">
            <p:oleObj spid="_x0000_s20483" name="Equation" r:id="rId5" imgW="850900" imgH="457200" progId="Equation.DSMT4">
              <p:embed/>
            </p:oleObj>
          </a:graphicData>
        </a:graphic>
      </p:graphicFrame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pic>
        <p:nvPicPr>
          <p:cNvPr id="466947" name="Picture 3" descr="sketch_body_sur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143000"/>
            <a:ext cx="4305300" cy="2149475"/>
          </a:xfrm>
          <a:prstGeom prst="rect">
            <a:avLst/>
          </a:prstGeom>
          <a:noFill/>
        </p:spPr>
      </p:pic>
      <p:sp>
        <p:nvSpPr>
          <p:cNvPr id="466948" name="Text Box 4"/>
          <p:cNvSpPr txBox="1">
            <a:spLocks noChangeArrowheads="1"/>
          </p:cNvSpPr>
          <p:nvPr/>
        </p:nvSpPr>
        <p:spPr bwMode="auto">
          <a:xfrm>
            <a:off x="900113" y="2768600"/>
            <a:ext cx="32766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200" b="1">
                <a:solidFill>
                  <a:srgbClr val="0000FF"/>
                </a:solidFill>
                <a:ea typeface="MS PGothic" pitchFamily="34" charset="-128"/>
                <a:cs typeface="MS PGothic" pitchFamily="34" charset="-128"/>
              </a:rPr>
              <a:t>Body waves</a:t>
            </a:r>
            <a:r>
              <a:rPr lang="en-US" altLang="zh-CN" sz="1200">
                <a:ea typeface="MS PGothic" pitchFamily="34" charset="-128"/>
                <a:cs typeface="MS PGothic" pitchFamily="34" charset="-128"/>
              </a:rPr>
              <a:t> sample deep parts of the Earth</a:t>
            </a:r>
            <a:endParaRPr lang="en-US" altLang="zh-CN" sz="1200" b="1">
              <a:solidFill>
                <a:srgbClr val="FF0000"/>
              </a:solidFill>
              <a:ea typeface="MS PGothic" pitchFamily="34" charset="-128"/>
              <a:cs typeface="MS PGothic" pitchFamily="34" charset="-128"/>
            </a:endParaRPr>
          </a:p>
          <a:p>
            <a:pPr>
              <a:spcBef>
                <a:spcPct val="50000"/>
              </a:spcBef>
            </a:pPr>
            <a:r>
              <a:rPr lang="en-US" altLang="zh-CN" sz="1200" b="1">
                <a:solidFill>
                  <a:srgbClr val="FF0000"/>
                </a:solidFill>
                <a:ea typeface="MS PGothic" pitchFamily="34" charset="-128"/>
                <a:cs typeface="MS PGothic" pitchFamily="34" charset="-128"/>
              </a:rPr>
              <a:t>Surface waves</a:t>
            </a:r>
            <a:r>
              <a:rPr lang="en-US" altLang="zh-CN" sz="1200">
                <a:ea typeface="MS PGothic" pitchFamily="34" charset="-128"/>
                <a:cs typeface="MS PGothic" pitchFamily="34" charset="-128"/>
              </a:rPr>
              <a:t> sample the crust and upper mantle</a:t>
            </a:r>
          </a:p>
        </p:txBody>
      </p:sp>
      <p:sp>
        <p:nvSpPr>
          <p:cNvPr id="466950" name="Text Box 6"/>
          <p:cNvSpPr txBox="1">
            <a:spLocks noChangeArrowheads="1"/>
          </p:cNvSpPr>
          <p:nvPr/>
        </p:nvSpPr>
        <p:spPr bwMode="auto">
          <a:xfrm>
            <a:off x="822325" y="2998788"/>
            <a:ext cx="184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endParaRPr kumimoji="1" lang="en-US" sz="1200">
              <a:latin typeface="Times New Roman" pitchFamily="-112" charset="0"/>
              <a:ea typeface="宋体" pitchFamily="-112" charset="-122"/>
              <a:cs typeface="宋体" pitchFamily="-112" charset="-122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80988" y="3598863"/>
            <a:ext cx="5356225" cy="2444750"/>
            <a:chOff x="1008" y="2544"/>
            <a:chExt cx="3374" cy="1540"/>
          </a:xfrm>
        </p:grpSpPr>
        <p:pic>
          <p:nvPicPr>
            <p:cNvPr id="466949" name="Picture 5" descr="sei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08" y="2544"/>
              <a:ext cx="3374" cy="1540"/>
            </a:xfrm>
            <a:prstGeom prst="rect">
              <a:avLst/>
            </a:prstGeom>
            <a:noFill/>
          </p:spPr>
        </p:pic>
        <p:sp>
          <p:nvSpPr>
            <p:cNvPr id="466951" name="Text Box 7"/>
            <p:cNvSpPr txBox="1">
              <a:spLocks noChangeArrowheads="1"/>
            </p:cNvSpPr>
            <p:nvPr/>
          </p:nvSpPr>
          <p:spPr bwMode="auto">
            <a:xfrm>
              <a:off x="1190" y="2736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kumimoji="1" lang="en-US" altLang="zh-CN">
                  <a:latin typeface="Times New Roman" pitchFamily="-112" charset="0"/>
                  <a:ea typeface="宋体" pitchFamily="-112" charset="-122"/>
                  <a:cs typeface="宋体" pitchFamily="-112" charset="-122"/>
                </a:rPr>
                <a:t>P</a:t>
              </a:r>
            </a:p>
          </p:txBody>
        </p:sp>
        <p:sp>
          <p:nvSpPr>
            <p:cNvPr id="466952" name="Text Box 8"/>
            <p:cNvSpPr txBox="1">
              <a:spLocks noChangeArrowheads="1"/>
            </p:cNvSpPr>
            <p:nvPr/>
          </p:nvSpPr>
          <p:spPr bwMode="auto">
            <a:xfrm>
              <a:off x="1190" y="3168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kumimoji="1" lang="en-US" altLang="zh-CN">
                  <a:latin typeface="Times New Roman" pitchFamily="-112" charset="0"/>
                  <a:ea typeface="宋体" pitchFamily="-112" charset="-122"/>
                  <a:cs typeface="宋体" pitchFamily="-112" charset="-122"/>
                </a:rPr>
                <a:t>P</a:t>
              </a:r>
            </a:p>
          </p:txBody>
        </p:sp>
        <p:sp>
          <p:nvSpPr>
            <p:cNvPr id="466953" name="Text Box 9"/>
            <p:cNvSpPr txBox="1">
              <a:spLocks noChangeArrowheads="1"/>
            </p:cNvSpPr>
            <p:nvPr/>
          </p:nvSpPr>
          <p:spPr bwMode="auto">
            <a:xfrm>
              <a:off x="1985" y="2736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kumimoji="1" lang="en-US" altLang="zh-CN">
                  <a:latin typeface="Times New Roman" pitchFamily="-112" charset="0"/>
                  <a:ea typeface="宋体" pitchFamily="-112" charset="-122"/>
                  <a:cs typeface="宋体" pitchFamily="-112" charset="-122"/>
                </a:rPr>
                <a:t>S</a:t>
              </a:r>
            </a:p>
          </p:txBody>
        </p:sp>
        <p:sp>
          <p:nvSpPr>
            <p:cNvPr id="466954" name="Text Box 10"/>
            <p:cNvSpPr txBox="1">
              <a:spLocks noChangeArrowheads="1"/>
            </p:cNvSpPr>
            <p:nvPr/>
          </p:nvSpPr>
          <p:spPr bwMode="auto">
            <a:xfrm>
              <a:off x="1985" y="3216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kumimoji="1" lang="en-US" altLang="zh-CN">
                  <a:latin typeface="Times New Roman" pitchFamily="-112" charset="0"/>
                  <a:ea typeface="宋体" pitchFamily="-112" charset="-122"/>
                  <a:cs typeface="宋体" pitchFamily="-112" charset="-122"/>
                </a:rPr>
                <a:t>S</a:t>
              </a:r>
            </a:p>
          </p:txBody>
        </p:sp>
        <p:sp>
          <p:nvSpPr>
            <p:cNvPr id="466955" name="Text Box 11"/>
            <p:cNvSpPr txBox="1">
              <a:spLocks noChangeArrowheads="1"/>
            </p:cNvSpPr>
            <p:nvPr/>
          </p:nvSpPr>
          <p:spPr bwMode="auto">
            <a:xfrm>
              <a:off x="1985" y="3626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kumimoji="1" lang="en-US" altLang="zh-CN">
                  <a:latin typeface="Times New Roman" pitchFamily="-112" charset="0"/>
                  <a:ea typeface="宋体" pitchFamily="-112" charset="-122"/>
                  <a:cs typeface="宋体" pitchFamily="-112" charset="-122"/>
                </a:rPr>
                <a:t>S</a:t>
              </a:r>
            </a:p>
          </p:txBody>
        </p:sp>
      </p:grpSp>
      <p:pic>
        <p:nvPicPr>
          <p:cNvPr id="466957" name="Picture 13" descr="earthquake-l-r-waves-pass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38800" y="1668463"/>
            <a:ext cx="3271838" cy="3454400"/>
          </a:xfrm>
          <a:prstGeom prst="rect">
            <a:avLst/>
          </a:prstGeom>
          <a:noFill/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342900" y="223838"/>
            <a:ext cx="3365500" cy="89376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1. Some Background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37100" y="203200"/>
            <a:ext cx="37915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Surface Waves: Rayleigh and Love</a:t>
            </a:r>
          </a:p>
          <a:p>
            <a:r>
              <a:rPr lang="en-US" sz="2000">
                <a:latin typeface="Times New Roman"/>
                <a:cs typeface="Times New Roman"/>
              </a:rPr>
              <a:t>Dispersion</a:t>
            </a:r>
          </a:p>
          <a:p>
            <a:r>
              <a:rPr lang="en-US" sz="2000">
                <a:latin typeface="Times New Roman"/>
                <a:cs typeface="Times New Roman"/>
              </a:rPr>
              <a:t>Phase and Group speed.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Picture 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1" y="1454151"/>
            <a:ext cx="3768889" cy="42044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1471" y="381000"/>
            <a:ext cx="8225329" cy="6902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39901" y="482600"/>
            <a:ext cx="797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"/>
                <a:cs typeface="Times"/>
              </a:rPr>
              <a:t>Localized Tomography: Eikonal Tomography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68700" y="1155700"/>
            <a:ext cx="2203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"/>
                <a:cs typeface="Times"/>
              </a:rPr>
              <a:t>24 sec Rayleigh wave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38300" y="1485900"/>
            <a:ext cx="1752600" cy="330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54200" y="1435100"/>
            <a:ext cx="1293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"/>
                <a:cs typeface="Times"/>
              </a:rPr>
              <a:t>phase speed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06800" y="5219700"/>
            <a:ext cx="2247900" cy="1358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Picture 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000" y="1637665"/>
            <a:ext cx="4440000" cy="337142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737100" y="1625600"/>
            <a:ext cx="355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 rot="10800000" flipV="1">
            <a:off x="2070100" y="2730500"/>
            <a:ext cx="2971800" cy="698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Isosceles Triangle 25"/>
          <p:cNvSpPr>
            <a:spLocks/>
          </p:cNvSpPr>
          <p:nvPr/>
        </p:nvSpPr>
        <p:spPr>
          <a:xfrm>
            <a:off x="1828800" y="3365500"/>
            <a:ext cx="265176" cy="22860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915400" y="2650067"/>
            <a:ext cx="228600" cy="13292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1507" name="Object 3"/>
          <p:cNvGraphicFramePr>
            <a:graphicFrameLocks noChangeAspect="1"/>
          </p:cNvGraphicFramePr>
          <p:nvPr/>
        </p:nvGraphicFramePr>
        <p:xfrm>
          <a:off x="3632200" y="5316538"/>
          <a:ext cx="2208213" cy="1185862"/>
        </p:xfrm>
        <a:graphic>
          <a:graphicData uri="http://schemas.openxmlformats.org/presentationml/2006/ole">
            <p:oleObj spid="_x0000_s21507" name="Equation" r:id="rId5" imgW="850900" imgH="457200" progId="Equation.DSMT4">
              <p:embed/>
            </p:oleObj>
          </a:graphicData>
        </a:graphic>
      </p:graphicFrame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Picture 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1" y="1454151"/>
            <a:ext cx="3768889" cy="42044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1471" y="381000"/>
            <a:ext cx="8225329" cy="6902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39901" y="482600"/>
            <a:ext cx="797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"/>
                <a:cs typeface="Times"/>
              </a:rPr>
              <a:t>Localized Tomography: Eikonal Tomography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68700" y="1155700"/>
            <a:ext cx="2203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"/>
                <a:cs typeface="Times"/>
              </a:rPr>
              <a:t>24 sec Rayleigh wave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38300" y="1485900"/>
            <a:ext cx="1752600" cy="330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54200" y="1435100"/>
            <a:ext cx="1293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"/>
                <a:cs typeface="Times"/>
              </a:rPr>
              <a:t>phase speed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06800" y="5219700"/>
            <a:ext cx="2247900" cy="1358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/>
          <p:cNvSpPr>
            <a:spLocks/>
          </p:cNvSpPr>
          <p:nvPr/>
        </p:nvSpPr>
        <p:spPr>
          <a:xfrm>
            <a:off x="2628900" y="4267200"/>
            <a:ext cx="265176" cy="22860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889500" y="1778000"/>
            <a:ext cx="355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Picture 1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0022" y="1629621"/>
            <a:ext cx="4171428" cy="3382857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rot="10800000" flipV="1">
            <a:off x="2895600" y="2730500"/>
            <a:ext cx="2146300" cy="16637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737100" y="1625600"/>
            <a:ext cx="355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3632200" y="5316538"/>
          <a:ext cx="2208213" cy="1185862"/>
        </p:xfrm>
        <a:graphic>
          <a:graphicData uri="http://schemas.openxmlformats.org/presentationml/2006/ole">
            <p:oleObj spid="_x0000_s22531" name="Equation" r:id="rId5" imgW="850900" imgH="457200" progId="Equation.DSMT4">
              <p:embed/>
            </p:oleObj>
          </a:graphicData>
        </a:graphic>
      </p:graphicFrame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T Am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0676"/>
            <a:ext cx="9144000" cy="474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1900" y="546100"/>
            <a:ext cx="2479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Travel Time Field τ(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16600" y="495300"/>
            <a:ext cx="23929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Amplitude Field A(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37000" y="2222500"/>
            <a:ext cx="12093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60 s</a:t>
            </a:r>
          </a:p>
          <a:p>
            <a:r>
              <a:rPr lang="en-US"/>
              <a:t>Kuril Is Eq</a:t>
            </a:r>
          </a:p>
          <a:p>
            <a:r>
              <a:rPr lang="en-US"/>
              <a:t>7 Apr 2009</a:t>
            </a:r>
          </a:p>
          <a:p>
            <a:r>
              <a:rPr lang="en-US"/>
              <a:t>Ms = 6.8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T Am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4268" y="208377"/>
            <a:ext cx="4088889" cy="21206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2764" y="884767"/>
            <a:ext cx="572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τ(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40967" y="884767"/>
            <a:ext cx="6545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A(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 </a:t>
            </a:r>
          </a:p>
        </p:txBody>
      </p:sp>
      <p:pic>
        <p:nvPicPr>
          <p:cNvPr id="8" name="Picture 7" descr="grad 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601" y="2457451"/>
            <a:ext cx="1771301" cy="1988571"/>
          </a:xfrm>
          <a:prstGeom prst="rect">
            <a:avLst/>
          </a:prstGeom>
        </p:spPr>
      </p:pic>
      <p:pic>
        <p:nvPicPr>
          <p:cNvPr id="9" name="Picture 8" descr="Lap tau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8779" y="4726518"/>
            <a:ext cx="1601270" cy="1779555"/>
          </a:xfrm>
          <a:prstGeom prst="rect">
            <a:avLst/>
          </a:prstGeom>
        </p:spPr>
      </p:pic>
      <p:pic>
        <p:nvPicPr>
          <p:cNvPr id="10" name="Picture 9" descr="grad tau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0588" y="2470150"/>
            <a:ext cx="1607873" cy="1987555"/>
          </a:xfrm>
          <a:prstGeom prst="rect">
            <a:avLst/>
          </a:prstGeom>
        </p:spPr>
      </p:pic>
      <p:pic>
        <p:nvPicPr>
          <p:cNvPr id="11" name="Picture 10" descr="Lap A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4555" y="4652678"/>
            <a:ext cx="1677206" cy="20271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92764" y="3043767"/>
            <a:ext cx="572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τ(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 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1278462" y="3136899"/>
          <a:ext cx="228600" cy="266700"/>
        </p:xfrm>
        <a:graphic>
          <a:graphicData uri="http://schemas.openxmlformats.org/presentationml/2006/ole">
            <p:oleObj spid="_x0000_s49154" name="Equation" r:id="rId8" imgW="152400" imgH="177800" progId="Equation.DSMT4">
              <p:embed/>
            </p:oleObj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040967" y="3043767"/>
            <a:ext cx="789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A(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 </a:t>
            </a:r>
            <a:r>
              <a:rPr lang="en-US" sz="1200">
                <a:latin typeface="Wingdings"/>
                <a:ea typeface="Wingdings"/>
                <a:cs typeface="Wingdings"/>
              </a:rPr>
              <a:t></a:t>
            </a:r>
            <a:r>
              <a:rPr lang="en-US" sz="2000">
                <a:latin typeface="Times New Roman"/>
                <a:cs typeface="Times New Roman"/>
              </a:rPr>
              <a:t> 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5943595" y="3128432"/>
          <a:ext cx="228600" cy="266700"/>
        </p:xfrm>
        <a:graphic>
          <a:graphicData uri="http://schemas.openxmlformats.org/presentationml/2006/ole">
            <p:oleObj spid="_x0000_s49155" name="Equation" r:id="rId9" imgW="152400" imgH="177800" progId="Equation.DSMT4">
              <p:embed/>
            </p:oleObj>
          </a:graphicData>
        </a:graphic>
      </p:graphicFrame>
      <p:sp>
        <p:nvSpPr>
          <p:cNvPr id="16" name="Rectangle 15"/>
          <p:cNvSpPr/>
          <p:nvPr/>
        </p:nvSpPr>
        <p:spPr>
          <a:xfrm>
            <a:off x="2087033" y="2421467"/>
            <a:ext cx="110067" cy="1612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38133" y="4601636"/>
            <a:ext cx="1134534" cy="1058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220633" y="4601633"/>
            <a:ext cx="101600" cy="719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224867" y="6502400"/>
            <a:ext cx="118533" cy="2455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380064" y="5240867"/>
            <a:ext cx="572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τ(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 </a:t>
            </a: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1176338" y="5314950"/>
          <a:ext cx="304800" cy="304800"/>
        </p:xfrm>
        <a:graphic>
          <a:graphicData uri="http://schemas.openxmlformats.org/presentationml/2006/ole">
            <p:oleObj spid="_x0000_s49156" name="Equation" r:id="rId10" imgW="203200" imgH="203200" progId="Equation.DSMT4">
              <p:embed/>
            </p:oleObj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6117167" y="5304367"/>
            <a:ext cx="1464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A(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)/ω</a:t>
            </a:r>
            <a:r>
              <a:rPr lang="en-US" sz="2000" baseline="30000">
                <a:latin typeface="Times New Roman"/>
                <a:cs typeface="Times New Roman"/>
              </a:rPr>
              <a:t>2</a:t>
            </a:r>
            <a:r>
              <a:rPr lang="en-US" sz="2000">
                <a:latin typeface="Times New Roman"/>
                <a:cs typeface="Times New Roman"/>
              </a:rPr>
              <a:t>A(r)  </a:t>
            </a: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5930900" y="5370513"/>
          <a:ext cx="304800" cy="304800"/>
        </p:xfrm>
        <a:graphic>
          <a:graphicData uri="http://schemas.openxmlformats.org/presentationml/2006/ole">
            <p:oleObj spid="_x0000_s49157" name="Equation" r:id="rId11" imgW="203200" imgH="203200" progId="Equation.DSMT4">
              <p:embed/>
            </p:oleObj>
          </a:graphicData>
        </a:graphic>
      </p:graphicFrame>
      <p:pic>
        <p:nvPicPr>
          <p:cNvPr id="24" name="Picture 23" descr="Picture 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50020" y="3710515"/>
            <a:ext cx="262222" cy="288889"/>
          </a:xfrm>
          <a:prstGeom prst="rect">
            <a:avLst/>
          </a:prstGeom>
        </p:spPr>
      </p:pic>
      <p:pic>
        <p:nvPicPr>
          <p:cNvPr id="25" name="Picture 24" descr="Picture 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17486" y="5933015"/>
            <a:ext cx="262222" cy="28888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092200" y="2997200"/>
            <a:ext cx="326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|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52600" y="2997200"/>
            <a:ext cx="326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|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879164" y="3056467"/>
            <a:ext cx="572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τ(</a:t>
            </a:r>
            <a:r>
              <a:rPr lang="en-US" sz="2000" b="1">
                <a:latin typeface="Times New Roman"/>
                <a:cs typeface="Times New Roman"/>
              </a:rPr>
              <a:t>r</a:t>
            </a:r>
            <a:r>
              <a:rPr lang="en-US" sz="2000">
                <a:latin typeface="Times New Roman"/>
                <a:cs typeface="Times New Roman"/>
              </a:rPr>
              <a:t>) </a:t>
            </a:r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/>
        </p:nvGraphicFramePr>
        <p:xfrm>
          <a:off x="6764862" y="3149599"/>
          <a:ext cx="228600" cy="266700"/>
        </p:xfrm>
        <a:graphic>
          <a:graphicData uri="http://schemas.openxmlformats.org/presentationml/2006/ole">
            <p:oleObj spid="_x0000_s49158" name="Equation" r:id="rId13" imgW="152400" imgH="177800" progId="Equation.DSMT4">
              <p:embed/>
            </p:oleObj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7721600" y="152400"/>
            <a:ext cx="12093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60 s</a:t>
            </a:r>
          </a:p>
          <a:p>
            <a:r>
              <a:rPr lang="en-US"/>
              <a:t>Kuril Is Eq</a:t>
            </a:r>
          </a:p>
          <a:p>
            <a:r>
              <a:rPr lang="en-US"/>
              <a:t>7 Apr 2009</a:t>
            </a:r>
          </a:p>
          <a:p>
            <a:r>
              <a:rPr lang="en-US"/>
              <a:t>Ms = 6.8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06400" y="3492500"/>
            <a:ext cx="1647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apparent phase </a:t>
            </a:r>
          </a:p>
          <a:p>
            <a:r>
              <a:rPr lang="en-US"/>
              <a:t>speed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32500" y="3467100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apparent amplitude decay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854200" y="2921000"/>
            <a:ext cx="334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 New Roman"/>
                <a:cs typeface="Times New Roman"/>
              </a:rPr>
              <a:t>-1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670800" y="215900"/>
            <a:ext cx="1257300" cy="1168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6032500" y="5765800"/>
            <a:ext cx="2652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phase slowness correction</a:t>
            </a:r>
          </a:p>
          <a:p>
            <a:r>
              <a:rPr lang="en-US"/>
              <a:t>squared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44500" y="5676900"/>
            <a:ext cx="1736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amplitude decay</a:t>
            </a:r>
          </a:p>
          <a:p>
            <a:r>
              <a:rPr lang="en-US"/>
              <a:t>correction</a:t>
            </a:r>
          </a:p>
        </p:txBody>
      </p:sp>
      <p:cxnSp>
        <p:nvCxnSpPr>
          <p:cNvPr id="52" name="Straight Connector 51"/>
          <p:cNvCxnSpPr/>
          <p:nvPr/>
        </p:nvCxnSpPr>
        <p:spPr>
          <a:xfrm rot="5400000" flipH="1" flipV="1">
            <a:off x="3676650" y="4159250"/>
            <a:ext cx="584200" cy="546100"/>
          </a:xfrm>
          <a:prstGeom prst="line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10800000">
            <a:off x="3721100" y="4140200"/>
            <a:ext cx="609600" cy="546100"/>
          </a:xfrm>
          <a:prstGeom prst="line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Footer Placeholder 4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740834"/>
            <a:ext cx="9144000" cy="3788829"/>
            <a:chOff x="0" y="918634"/>
            <a:chExt cx="9144000" cy="3788829"/>
          </a:xfrm>
        </p:grpSpPr>
        <p:pic>
          <p:nvPicPr>
            <p:cNvPr id="4" name="Picture 3" descr="Picture 5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011238"/>
              <a:ext cx="9144000" cy="361632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0" y="918634"/>
              <a:ext cx="2032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997200" y="935567"/>
              <a:ext cx="2032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011334" y="944033"/>
              <a:ext cx="2032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4432299"/>
              <a:ext cx="304800" cy="258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920999" y="4440764"/>
              <a:ext cx="397933" cy="258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68999" y="4449230"/>
              <a:ext cx="397933" cy="258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7439024" y="4510331"/>
          <a:ext cx="879475" cy="968194"/>
        </p:xfrm>
        <a:graphic>
          <a:graphicData uri="http://schemas.openxmlformats.org/presentationml/2006/ole">
            <p:oleObj spid="_x0000_s18434" name="Equation" r:id="rId4" imgW="381000" imgH="419100" progId="Equation.DSMT4">
              <p:embed/>
            </p:oleObj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933450" y="4661053"/>
          <a:ext cx="1301750" cy="666750"/>
        </p:xfrm>
        <a:graphic>
          <a:graphicData uri="http://schemas.openxmlformats.org/presentationml/2006/ole">
            <p:oleObj spid="_x0000_s18436" name="Equation" r:id="rId5" imgW="520700" imgH="266700" progId="Equation.DSMT4">
              <p:embed/>
            </p:oleObj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4057650" y="4476749"/>
          <a:ext cx="1212850" cy="1035359"/>
        </p:xfrm>
        <a:graphic>
          <a:graphicData uri="http://schemas.openxmlformats.org/presentationml/2006/ole">
            <p:oleObj spid="_x0000_s18437" name="Equation" r:id="rId6" imgW="520700" imgH="444500" progId="Equation.DSMT4">
              <p:embed/>
            </p:oleObj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30200" y="254000"/>
            <a:ext cx="3309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60 s	Rayleigh wave</a:t>
            </a:r>
          </a:p>
          <a:p>
            <a:r>
              <a:rPr lang="en-US">
                <a:latin typeface="Times New Roman"/>
                <a:cs typeface="Times New Roman"/>
              </a:rPr>
              <a:t>Kuril Is Eq, 7 Apr 2009, Ms = 6.8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95600" y="4702040"/>
            <a:ext cx="3103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-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21400" y="4702040"/>
            <a:ext cx="3890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=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5600" y="5537200"/>
            <a:ext cx="2769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Eikonal term:</a:t>
            </a:r>
          </a:p>
          <a:p>
            <a:r>
              <a:rPr lang="en-US">
                <a:latin typeface="Times New Roman"/>
                <a:cs typeface="Times New Roman"/>
              </a:rPr>
              <a:t>	geometrical ray theory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40100" y="5537200"/>
            <a:ext cx="27766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Finite frequency correction:</a:t>
            </a:r>
          </a:p>
          <a:p>
            <a:r>
              <a:rPr lang="en-US">
                <a:latin typeface="Times New Roman"/>
                <a:cs typeface="Times New Roman"/>
              </a:rPr>
              <a:t>	wavefront healing</a:t>
            </a:r>
          </a:p>
          <a:p>
            <a:r>
              <a:rPr lang="en-US">
                <a:latin typeface="Times New Roman"/>
                <a:cs typeface="Times New Roman"/>
              </a:rPr>
              <a:t>	focusing/defocusing</a:t>
            </a:r>
          </a:p>
          <a:p>
            <a:r>
              <a:rPr lang="en-US">
                <a:latin typeface="Times New Roman"/>
                <a:cs typeface="Times New Roman"/>
              </a:rPr>
              <a:t>	backscattering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073900" y="5537200"/>
            <a:ext cx="1721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Corrected phase</a:t>
            </a:r>
          </a:p>
          <a:p>
            <a:r>
              <a:rPr lang="en-US">
                <a:latin typeface="Times New Roman"/>
                <a:cs typeface="Times New Roman"/>
              </a:rPr>
              <a:t>	speed</a:t>
            </a: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" y="568963"/>
            <a:ext cx="3520000" cy="4182857"/>
          </a:xfrm>
          <a:prstGeom prst="rect">
            <a:avLst/>
          </a:prstGeom>
        </p:spPr>
      </p:pic>
      <p:pic>
        <p:nvPicPr>
          <p:cNvPr id="5" name="Picture 4" descr="Picture 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00" y="584201"/>
            <a:ext cx="3535238" cy="4167619"/>
          </a:xfrm>
          <a:prstGeom prst="rect">
            <a:avLst/>
          </a:prstGeom>
        </p:spPr>
      </p:pic>
      <p:graphicFrame>
        <p:nvGraphicFramePr>
          <p:cNvPr id="75778" name="Object 2"/>
          <p:cNvGraphicFramePr>
            <a:graphicFrameLocks noChangeAspect="1"/>
          </p:cNvGraphicFramePr>
          <p:nvPr/>
        </p:nvGraphicFramePr>
        <p:xfrm>
          <a:off x="1546225" y="144417"/>
          <a:ext cx="1809750" cy="493713"/>
        </p:xfrm>
        <a:graphic>
          <a:graphicData uri="http://schemas.openxmlformats.org/presentationml/2006/ole">
            <p:oleObj spid="_x0000_s76802" name="Equation" r:id="rId5" imgW="977900" imgH="266700" progId="Equation.DSMT4">
              <p:embed/>
            </p:oleObj>
          </a:graphicData>
        </a:graphic>
      </p:graphicFrame>
      <p:graphicFrame>
        <p:nvGraphicFramePr>
          <p:cNvPr id="75779" name="Object 3"/>
          <p:cNvGraphicFramePr>
            <a:graphicFrameLocks noChangeAspect="1"/>
          </p:cNvGraphicFramePr>
          <p:nvPr/>
        </p:nvGraphicFramePr>
        <p:xfrm>
          <a:off x="4370388" y="174625"/>
          <a:ext cx="3656012" cy="463505"/>
        </p:xfrm>
        <a:graphic>
          <a:graphicData uri="http://schemas.openxmlformats.org/presentationml/2006/ole">
            <p:oleObj spid="_x0000_s76803" name="Equation" r:id="rId6" imgW="2108200" imgH="266700" progId="Equation.DSMT4">
              <p:embed/>
            </p:oleObj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" y="568963"/>
            <a:ext cx="3520000" cy="4182857"/>
          </a:xfrm>
          <a:prstGeom prst="rect">
            <a:avLst/>
          </a:prstGeom>
        </p:spPr>
      </p:pic>
      <p:pic>
        <p:nvPicPr>
          <p:cNvPr id="5" name="Picture 4" descr="Picture 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00" y="584201"/>
            <a:ext cx="3535238" cy="4167619"/>
          </a:xfrm>
          <a:prstGeom prst="rect">
            <a:avLst/>
          </a:prstGeom>
        </p:spPr>
      </p:pic>
      <p:graphicFrame>
        <p:nvGraphicFramePr>
          <p:cNvPr id="75778" name="Object 2"/>
          <p:cNvGraphicFramePr>
            <a:graphicFrameLocks noChangeAspect="1"/>
          </p:cNvGraphicFramePr>
          <p:nvPr/>
        </p:nvGraphicFramePr>
        <p:xfrm>
          <a:off x="1546225" y="144417"/>
          <a:ext cx="1809750" cy="493713"/>
        </p:xfrm>
        <a:graphic>
          <a:graphicData uri="http://schemas.openxmlformats.org/presentationml/2006/ole">
            <p:oleObj spid="_x0000_s420866" name="Equation" r:id="rId5" imgW="977900" imgH="266700" progId="Equation.DSMT4">
              <p:embed/>
            </p:oleObj>
          </a:graphicData>
        </a:graphic>
      </p:graphicFrame>
      <p:graphicFrame>
        <p:nvGraphicFramePr>
          <p:cNvPr id="75779" name="Object 3"/>
          <p:cNvGraphicFramePr>
            <a:graphicFrameLocks noChangeAspect="1"/>
          </p:cNvGraphicFramePr>
          <p:nvPr/>
        </p:nvGraphicFramePr>
        <p:xfrm>
          <a:off x="4370388" y="174625"/>
          <a:ext cx="3656012" cy="463505"/>
        </p:xfrm>
        <a:graphic>
          <a:graphicData uri="http://schemas.openxmlformats.org/presentationml/2006/ole">
            <p:oleObj spid="_x0000_s420867" name="Equation" r:id="rId6" imgW="2108200" imgH="266700" progId="Equation.DSMT4">
              <p:embed/>
            </p:oleObj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8" name="Rectangle 7"/>
          <p:cNvSpPr/>
          <p:nvPr/>
        </p:nvSpPr>
        <p:spPr>
          <a:xfrm>
            <a:off x="850900" y="4850537"/>
            <a:ext cx="7467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>
                <a:latin typeface="Times"/>
                <a:cs typeface="Times"/>
              </a:rPr>
              <a:t>Effect of the “Finite-Frequency” Correction: </a:t>
            </a:r>
          </a:p>
          <a:p>
            <a:r>
              <a:rPr lang="en-US">
                <a:latin typeface="Times"/>
                <a:cs typeface="Times"/>
              </a:rPr>
              <a:t>	Isotropic structure: increases amplitudes &amp; sharpen contrasts.</a:t>
            </a:r>
          </a:p>
          <a:p>
            <a:endParaRPr lang="en-US">
              <a:latin typeface="Times"/>
              <a:cs typeface="Times"/>
            </a:endParaRPr>
          </a:p>
          <a:p>
            <a:r>
              <a:rPr lang="en-US">
                <a:latin typeface="Times"/>
                <a:cs typeface="Times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" y="568963"/>
            <a:ext cx="3520000" cy="4182857"/>
          </a:xfrm>
          <a:prstGeom prst="rect">
            <a:avLst/>
          </a:prstGeom>
        </p:spPr>
      </p:pic>
      <p:pic>
        <p:nvPicPr>
          <p:cNvPr id="5" name="Picture 4" descr="Picture 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00" y="584201"/>
            <a:ext cx="3535238" cy="4167619"/>
          </a:xfrm>
          <a:prstGeom prst="rect">
            <a:avLst/>
          </a:prstGeom>
        </p:spPr>
      </p:pic>
      <p:graphicFrame>
        <p:nvGraphicFramePr>
          <p:cNvPr id="75778" name="Object 2"/>
          <p:cNvGraphicFramePr>
            <a:graphicFrameLocks noChangeAspect="1"/>
          </p:cNvGraphicFramePr>
          <p:nvPr/>
        </p:nvGraphicFramePr>
        <p:xfrm>
          <a:off x="1546225" y="144417"/>
          <a:ext cx="1809750" cy="493713"/>
        </p:xfrm>
        <a:graphic>
          <a:graphicData uri="http://schemas.openxmlformats.org/presentationml/2006/ole">
            <p:oleObj spid="_x0000_s75778" name="Equation" r:id="rId5" imgW="977900" imgH="266700" progId="Equation.DSMT4">
              <p:embed/>
            </p:oleObj>
          </a:graphicData>
        </a:graphic>
      </p:graphicFrame>
      <p:graphicFrame>
        <p:nvGraphicFramePr>
          <p:cNvPr id="75779" name="Object 3"/>
          <p:cNvGraphicFramePr>
            <a:graphicFrameLocks noChangeAspect="1"/>
          </p:cNvGraphicFramePr>
          <p:nvPr/>
        </p:nvGraphicFramePr>
        <p:xfrm>
          <a:off x="4370388" y="174625"/>
          <a:ext cx="3656012" cy="463505"/>
        </p:xfrm>
        <a:graphic>
          <a:graphicData uri="http://schemas.openxmlformats.org/presentationml/2006/ole">
            <p:oleObj spid="_x0000_s75779" name="Equation" r:id="rId6" imgW="2108200" imgH="266700" progId="Equation.DSMT4">
              <p:embed/>
            </p:oleObj>
          </a:graphicData>
        </a:graphic>
      </p:graphicFrame>
      <p:sp>
        <p:nvSpPr>
          <p:cNvPr id="8" name="5-Point Star 7"/>
          <p:cNvSpPr>
            <a:spLocks noChangeAspect="1"/>
          </p:cNvSpPr>
          <p:nvPr/>
        </p:nvSpPr>
        <p:spPr>
          <a:xfrm>
            <a:off x="2781300" y="2781300"/>
            <a:ext cx="292608" cy="292608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87400" y="4038600"/>
            <a:ext cx="72263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Picture 8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550" y="4121150"/>
            <a:ext cx="3387936" cy="2443174"/>
          </a:xfrm>
          <a:prstGeom prst="rect">
            <a:avLst/>
          </a:prstGeom>
        </p:spPr>
      </p:pic>
      <p:pic>
        <p:nvPicPr>
          <p:cNvPr id="13" name="Picture 12" descr="Picture 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5000" y="4121150"/>
            <a:ext cx="3342222" cy="246857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43467" y="4089400"/>
            <a:ext cx="237066" cy="1185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82601" y="6180666"/>
            <a:ext cx="372532" cy="4064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114802" y="6180665"/>
            <a:ext cx="372532" cy="4064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419600" y="4047066"/>
            <a:ext cx="237066" cy="1185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/>
          <p:cNvSpPr>
            <a:spLocks noChangeAspect="1"/>
          </p:cNvSpPr>
          <p:nvPr/>
        </p:nvSpPr>
        <p:spPr>
          <a:xfrm>
            <a:off x="6540500" y="2781300"/>
            <a:ext cx="292608" cy="292608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 rot="10800000" flipV="1">
            <a:off x="1143000" y="3086100"/>
            <a:ext cx="1638300" cy="1092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8" idx="3"/>
          </p:cNvCxnSpPr>
          <p:nvPr/>
        </p:nvCxnSpPr>
        <p:spPr>
          <a:xfrm rot="16200000" flipH="1">
            <a:off x="2925316" y="3166615"/>
            <a:ext cx="1091693" cy="906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 flipV="1">
            <a:off x="4876800" y="3098800"/>
            <a:ext cx="1676400" cy="1092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16200000" flipH="1">
            <a:off x="6661150" y="3194050"/>
            <a:ext cx="1143000" cy="876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" y="568963"/>
            <a:ext cx="3520000" cy="4182857"/>
          </a:xfrm>
          <a:prstGeom prst="rect">
            <a:avLst/>
          </a:prstGeom>
        </p:spPr>
      </p:pic>
      <p:pic>
        <p:nvPicPr>
          <p:cNvPr id="5" name="Picture 4" descr="Picture 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00" y="584201"/>
            <a:ext cx="3535238" cy="4167619"/>
          </a:xfrm>
          <a:prstGeom prst="rect">
            <a:avLst/>
          </a:prstGeom>
        </p:spPr>
      </p:pic>
      <p:graphicFrame>
        <p:nvGraphicFramePr>
          <p:cNvPr id="75778" name="Object 2"/>
          <p:cNvGraphicFramePr>
            <a:graphicFrameLocks noChangeAspect="1"/>
          </p:cNvGraphicFramePr>
          <p:nvPr/>
        </p:nvGraphicFramePr>
        <p:xfrm>
          <a:off x="1546225" y="144417"/>
          <a:ext cx="1809750" cy="493713"/>
        </p:xfrm>
        <a:graphic>
          <a:graphicData uri="http://schemas.openxmlformats.org/presentationml/2006/ole">
            <p:oleObj spid="_x0000_s113666" name="Equation" r:id="rId5" imgW="977900" imgH="266700" progId="Equation.DSMT4">
              <p:embed/>
            </p:oleObj>
          </a:graphicData>
        </a:graphic>
      </p:graphicFrame>
      <p:graphicFrame>
        <p:nvGraphicFramePr>
          <p:cNvPr id="75779" name="Object 3"/>
          <p:cNvGraphicFramePr>
            <a:graphicFrameLocks noChangeAspect="1"/>
          </p:cNvGraphicFramePr>
          <p:nvPr/>
        </p:nvGraphicFramePr>
        <p:xfrm>
          <a:off x="4370388" y="174625"/>
          <a:ext cx="3656012" cy="463505"/>
        </p:xfrm>
        <a:graphic>
          <a:graphicData uri="http://schemas.openxmlformats.org/presentationml/2006/ole">
            <p:oleObj spid="_x0000_s113667" name="Equation" r:id="rId6" imgW="2108200" imgH="266700" progId="Equation.DSMT4">
              <p:embed/>
            </p:oleObj>
          </a:graphicData>
        </a:graphic>
      </p:graphicFrame>
      <p:sp>
        <p:nvSpPr>
          <p:cNvPr id="11" name="Rectangle 10"/>
          <p:cNvSpPr/>
          <p:nvPr/>
        </p:nvSpPr>
        <p:spPr>
          <a:xfrm>
            <a:off x="787400" y="4038600"/>
            <a:ext cx="72263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43467" y="4089400"/>
            <a:ext cx="237066" cy="1185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82601" y="6180666"/>
            <a:ext cx="372532" cy="4064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114802" y="6180665"/>
            <a:ext cx="372532" cy="4064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419600" y="4047066"/>
            <a:ext cx="237066" cy="1185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50900" y="4431437"/>
            <a:ext cx="74676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>
                <a:latin typeface="Times"/>
                <a:cs typeface="Times"/>
              </a:rPr>
              <a:t>Effect of the “Finite-Frequency” Correction: </a:t>
            </a:r>
          </a:p>
          <a:p>
            <a:r>
              <a:rPr lang="en-US">
                <a:latin typeface="Times"/>
                <a:cs typeface="Times"/>
              </a:rPr>
              <a:t>	Isotropic structure: increases amplitudes &amp; sharpen contrasts.</a:t>
            </a:r>
          </a:p>
          <a:p>
            <a:endParaRPr lang="en-US">
              <a:latin typeface="Times"/>
              <a:cs typeface="Times"/>
            </a:endParaRPr>
          </a:p>
          <a:p>
            <a:r>
              <a:rPr lang="en-US">
                <a:latin typeface="Times"/>
                <a:cs typeface="Times"/>
              </a:rPr>
              <a:t>	Anisotropic structure: reduces amplitudes &amp; improves consistency across</a:t>
            </a:r>
          </a:p>
          <a:p>
            <a:r>
              <a:rPr lang="en-US">
                <a:latin typeface="Times"/>
                <a:cs typeface="Times"/>
              </a:rPr>
              <a:t>		periods.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471" y="381000"/>
            <a:ext cx="8225329" cy="6902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568700" y="1155700"/>
            <a:ext cx="2203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"/>
                <a:cs typeface="Times"/>
              </a:rPr>
              <a:t>28 sec Rayleigh wave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89100" y="1282700"/>
            <a:ext cx="1511300" cy="368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646766" y="1268968"/>
            <a:ext cx="1601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"/>
                <a:cs typeface="Times"/>
              </a:rPr>
              <a:t>Ambient Noise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451600" y="1282700"/>
            <a:ext cx="1511300" cy="368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578600" y="1257300"/>
            <a:ext cx="1338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"/>
                <a:cs typeface="Times"/>
              </a:rPr>
              <a:t>Earthquakes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pic>
        <p:nvPicPr>
          <p:cNvPr id="17" name="Picture 16" descr="Picture 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2438"/>
            <a:ext cx="4704762" cy="3415873"/>
          </a:xfrm>
          <a:prstGeom prst="rect">
            <a:avLst/>
          </a:prstGeom>
        </p:spPr>
      </p:pic>
      <p:pic>
        <p:nvPicPr>
          <p:cNvPr id="18" name="Picture 17" descr="Picture 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555" y="1752601"/>
            <a:ext cx="4444445" cy="3403175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917700" y="3009900"/>
            <a:ext cx="495300" cy="927100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400800" y="3009900"/>
            <a:ext cx="495300" cy="927100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253067" y="4097867"/>
            <a:ext cx="635000" cy="254000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dash"/>
          </a:ln>
          <a:scene3d>
            <a:camera prst="orthographicFront">
              <a:rot lat="0" lon="0" rev="21054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731934" y="4097867"/>
            <a:ext cx="635000" cy="254000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dash"/>
          </a:ln>
          <a:scene3d>
            <a:camera prst="orthographicFront">
              <a:rot lat="0" lon="0" rev="21054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09600" y="5194300"/>
            <a:ext cx="41344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Differences:</a:t>
            </a:r>
          </a:p>
          <a:p>
            <a:pPr marL="342900" indent="-342900">
              <a:buAutoNum type="arabicPeriod"/>
            </a:pPr>
            <a:r>
              <a:rPr lang="en-US" sz="2000">
                <a:latin typeface="Times New Roman"/>
                <a:cs typeface="Times New Roman"/>
              </a:rPr>
              <a:t>Some features differ in amplitude.</a:t>
            </a:r>
          </a:p>
          <a:p>
            <a:pPr marL="342900" indent="-342900">
              <a:buAutoNum type="arabicPeriod"/>
            </a:pPr>
            <a:r>
              <a:rPr lang="en-US" sz="2000">
                <a:latin typeface="Times New Roman"/>
                <a:cs typeface="Times New Roman"/>
              </a:rPr>
              <a:t>Edge effects in ambient noise map.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0200" y="4356100"/>
            <a:ext cx="1071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Eikonal</a:t>
            </a:r>
          </a:p>
          <a:p>
            <a:r>
              <a:rPr lang="en-US" sz="1400"/>
              <a:t>tomography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800600" y="4356100"/>
            <a:ext cx="1071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Helmholtz</a:t>
            </a:r>
          </a:p>
          <a:p>
            <a:r>
              <a:rPr lang="en-US" sz="1400"/>
              <a:t>tomography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70500" y="5270500"/>
            <a:ext cx="33137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Differences typically lie within</a:t>
            </a:r>
          </a:p>
          <a:p>
            <a:r>
              <a:rPr lang="en-US">
                <a:latin typeface="Times New Roman"/>
                <a:cs typeface="Times New Roman"/>
              </a:rPr>
              <a:t>uncertainties except near the edge </a:t>
            </a:r>
          </a:p>
          <a:p>
            <a:r>
              <a:rPr lang="en-US">
                <a:latin typeface="Times New Roman"/>
                <a:cs typeface="Times New Roman"/>
              </a:rPr>
              <a:t>of the map.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50901" y="495300"/>
            <a:ext cx="797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"/>
                <a:cs typeface="Times"/>
              </a:rPr>
              <a:t>Comparison of Ambient Noise &amp; Earthquake Tomography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466950" name="Text Box 6"/>
          <p:cNvSpPr txBox="1">
            <a:spLocks noChangeArrowheads="1"/>
          </p:cNvSpPr>
          <p:nvPr/>
        </p:nvSpPr>
        <p:spPr bwMode="auto">
          <a:xfrm>
            <a:off x="822325" y="2998788"/>
            <a:ext cx="184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endParaRPr kumimoji="1" lang="en-US" sz="1200">
              <a:latin typeface="Times New Roman" pitchFamily="-112" charset="0"/>
              <a:ea typeface="宋体" pitchFamily="-112" charset="-122"/>
              <a:cs typeface="宋体" pitchFamily="-112" charset="-122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42900" y="223838"/>
            <a:ext cx="3365500" cy="89376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1. Some Background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37100" y="203200"/>
            <a:ext cx="37915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Surface Waves: Rayleigh and Love</a:t>
            </a:r>
          </a:p>
          <a:p>
            <a:r>
              <a:rPr lang="en-US" sz="2000">
                <a:latin typeface="Times New Roman"/>
                <a:cs typeface="Times New Roman"/>
              </a:rPr>
              <a:t>Dispersion</a:t>
            </a:r>
          </a:p>
          <a:p>
            <a:r>
              <a:rPr lang="en-US" sz="2000">
                <a:latin typeface="Times New Roman"/>
                <a:cs typeface="Times New Roman"/>
              </a:rPr>
              <a:t>Phase and Group speed.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51565" y="2209800"/>
            <a:ext cx="25622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“Dispersive” characteristic of surface waves provides differential depth sensitivity – what gives depth resolution.</a:t>
            </a:r>
          </a:p>
          <a:p>
            <a:endParaRPr lang="en-US">
              <a:latin typeface="Times New Roman"/>
              <a:cs typeface="Times New Roman"/>
            </a:endParaRPr>
          </a:p>
          <a:p>
            <a:r>
              <a:rPr lang="en-US">
                <a:latin typeface="Times New Roman"/>
                <a:cs typeface="Times New Roman"/>
              </a:rPr>
              <a:t>The broader the band of measurement the better.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0" y="1888067"/>
            <a:ext cx="6096000" cy="4195233"/>
            <a:chOff x="0" y="1888067"/>
            <a:chExt cx="6096000" cy="4195233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892300"/>
              <a:ext cx="6096000" cy="4191000"/>
            </a:xfrm>
            <a:prstGeom prst="rect">
              <a:avLst/>
            </a:prstGeom>
            <a:noFill/>
          </p:spPr>
        </p:pic>
        <p:cxnSp>
          <p:nvCxnSpPr>
            <p:cNvPr id="25" name="Straight Connector 24"/>
            <p:cNvCxnSpPr/>
            <p:nvPr/>
          </p:nvCxnSpPr>
          <p:spPr>
            <a:xfrm>
              <a:off x="541867" y="1888067"/>
              <a:ext cx="5537200" cy="16933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471" y="381000"/>
            <a:ext cx="8225329" cy="6902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66900" y="1181100"/>
            <a:ext cx="1601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"/>
                <a:cs typeface="Times"/>
              </a:rPr>
              <a:t>Ambient Noise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70600" y="1181100"/>
            <a:ext cx="1338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"/>
                <a:cs typeface="Times"/>
              </a:rPr>
              <a:t>Earthquakes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4524" y="1533512"/>
            <a:ext cx="7394103" cy="500063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sp>
        <p:nvSpPr>
          <p:cNvPr id="10" name="Oval 9"/>
          <p:cNvSpPr/>
          <p:nvPr/>
        </p:nvSpPr>
        <p:spPr>
          <a:xfrm>
            <a:off x="2146300" y="2197100"/>
            <a:ext cx="571500" cy="914400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587500" y="3314700"/>
            <a:ext cx="673100" cy="1143000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905500" y="2197100"/>
            <a:ext cx="571500" cy="914400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321300" y="3314700"/>
            <a:ext cx="673100" cy="1143000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007100" y="4737100"/>
            <a:ext cx="406400" cy="685800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dash"/>
          </a:ln>
          <a:scene3d>
            <a:camera prst="orthographicFront">
              <a:rot lat="0" lon="0" rev="24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260600" y="4737100"/>
            <a:ext cx="406400" cy="685800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dash"/>
          </a:ln>
          <a:scene3d>
            <a:camera prst="orthographicFront">
              <a:rot lat="0" lon="0" rev="24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50901" y="495300"/>
            <a:ext cx="797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"/>
                <a:cs typeface="Times"/>
              </a:rPr>
              <a:t>Comparison of Ambient Noise &amp; Earthquake Tomography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2900" y="889000"/>
            <a:ext cx="8801099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>
                <a:latin typeface="Times New Roman"/>
                <a:cs typeface="Times New Roman"/>
              </a:rPr>
              <a:t>Limitations: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	monochromatic (instantaneous frequency) – different from what is measured.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	a certain level of structural smoothness is assumed.</a:t>
            </a:r>
          </a:p>
          <a:p>
            <a:pPr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	3-D wavefield effects are largely missing.</a:t>
            </a:r>
          </a:p>
          <a:p>
            <a:pPr>
              <a:spcAft>
                <a:spcPts val="600"/>
              </a:spcAft>
            </a:pPr>
            <a:r>
              <a:rPr lang="en-US" sz="2000">
                <a:latin typeface="Times New Roman"/>
                <a:cs typeface="Times New Roman"/>
              </a:rPr>
              <a:t>		e.g., coupling to overtones, Rayleigh-Love coupling</a:t>
            </a:r>
          </a:p>
          <a:p>
            <a:pPr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	application of differential operators to measured fields is noisy.</a:t>
            </a:r>
          </a:p>
          <a:p>
            <a:endParaRPr lang="en-US" sz="2000">
              <a:latin typeface="Times New Roman"/>
              <a:cs typeface="Times New Roman"/>
            </a:endParaRPr>
          </a:p>
          <a:p>
            <a:r>
              <a:rPr lang="en-US" sz="2000" b="1">
                <a:latin typeface="Times New Roman"/>
                <a:cs typeface="Times New Roman"/>
              </a:rPr>
              <a:t>Strengths: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	computationally fast.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	simple to effect – travel time and amplitude fields are needed, with gradient</a:t>
            </a:r>
          </a:p>
          <a:p>
            <a:pPr>
              <a:spcAft>
                <a:spcPts val="600"/>
              </a:spcAft>
            </a:pPr>
            <a:r>
              <a:rPr lang="en-US" sz="2000">
                <a:latin typeface="Times New Roman"/>
                <a:cs typeface="Times New Roman"/>
              </a:rPr>
              <a:t>		 and Laplacian.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	there is no actual inversion (no ad-hoc matrix damping, regularization, etc.).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	it’s totally local – no lateral basis functions (e.g., spherical harmonics).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	includes “finite frequency” effects and off great-circle propagation.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	naturally generates uncertainty estimates.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6" name="Rectangle 5"/>
          <p:cNvSpPr/>
          <p:nvPr/>
        </p:nvSpPr>
        <p:spPr>
          <a:xfrm>
            <a:off x="225950" y="292100"/>
            <a:ext cx="26548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>
                <a:latin typeface="Times New Roman"/>
                <a:cs typeface="Times New Roman"/>
              </a:rPr>
              <a:t>“New” Methology: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1500" y="635000"/>
            <a:ext cx="80645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>
                <a:latin typeface="Times New Roman"/>
                <a:cs typeface="Times New Roman"/>
              </a:rPr>
              <a:t>3A. Some Results: </a:t>
            </a:r>
          </a:p>
          <a:p>
            <a:r>
              <a:rPr lang="en-US" sz="2400">
                <a:latin typeface="Times New Roman"/>
                <a:cs typeface="Times New Roman"/>
              </a:rPr>
              <a:t>Joint Inversion of Receiver Functions and Rayleigh Wave Dispersion from Ambient Noise and Earthquake Data Using More Than 1000 TA Stations</a:t>
            </a:r>
          </a:p>
          <a:p>
            <a:r>
              <a:rPr lang="en-US" sz="2400" i="1">
                <a:latin typeface="Times New Roman"/>
                <a:cs typeface="Times New Roman"/>
              </a:rPr>
              <a:t>Shen et al. (2012), GJI, JGR</a:t>
            </a:r>
          </a:p>
        </p:txBody>
      </p:sp>
      <p:sp>
        <p:nvSpPr>
          <p:cNvPr id="5" name="Rectangle 4"/>
          <p:cNvSpPr/>
          <p:nvPr/>
        </p:nvSpPr>
        <p:spPr>
          <a:xfrm>
            <a:off x="482600" y="660400"/>
            <a:ext cx="7696200" cy="20955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3098800"/>
            <a:ext cx="75946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>
                <a:latin typeface="Times New Roman"/>
                <a:cs typeface="Times New Roman"/>
              </a:rPr>
              <a:t>3B. Some Results: </a:t>
            </a:r>
          </a:p>
          <a:p>
            <a:pPr>
              <a:spcAft>
                <a:spcPts val="600"/>
              </a:spcAft>
            </a:pPr>
            <a:r>
              <a:rPr lang="en-US" sz="2400">
                <a:latin typeface="Times New Roman"/>
                <a:cs typeface="Times New Roman"/>
              </a:rPr>
              <a:t>First Glimpses of the Mid-Continental Rift in the Crust and Uppermost Mantle.</a:t>
            </a:r>
          </a:p>
          <a:p>
            <a:pPr>
              <a:spcAft>
                <a:spcPts val="600"/>
              </a:spcAft>
            </a:pPr>
            <a:r>
              <a:rPr lang="en-US" sz="2400" i="1">
                <a:latin typeface="Times New Roman"/>
                <a:cs typeface="Times New Roman"/>
              </a:rPr>
              <a:t>Work in progress – Weisen Shen.</a:t>
            </a:r>
          </a:p>
        </p:txBody>
      </p:sp>
      <p:sp>
        <p:nvSpPr>
          <p:cNvPr id="9" name="Rectangle 8"/>
          <p:cNvSpPr/>
          <p:nvPr/>
        </p:nvSpPr>
        <p:spPr>
          <a:xfrm>
            <a:off x="482600" y="3035300"/>
            <a:ext cx="7696200" cy="203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1000" y="2876550"/>
            <a:ext cx="8496300" cy="3314700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466950" name="Text Box 6"/>
          <p:cNvSpPr txBox="1">
            <a:spLocks noChangeArrowheads="1"/>
          </p:cNvSpPr>
          <p:nvPr/>
        </p:nvSpPr>
        <p:spPr bwMode="auto">
          <a:xfrm>
            <a:off x="822325" y="2998788"/>
            <a:ext cx="184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endParaRPr kumimoji="1" lang="en-US" sz="1200">
              <a:latin typeface="Times New Roman" pitchFamily="-112" charset="0"/>
              <a:ea typeface="宋体" pitchFamily="-112" charset="-122"/>
              <a:cs typeface="宋体" pitchFamily="-112" charset="-122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42900" y="223838"/>
            <a:ext cx="7518400" cy="89376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2. Improve</a:t>
            </a:r>
            <a:r>
              <a:rPr lang="en-US" sz="2800">
                <a:latin typeface="Times New Roman"/>
                <a:ea typeface="+mj-ea"/>
                <a:cs typeface="Times New Roman"/>
              </a:rPr>
              <a:t>ments in surface wave methodology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64000" y="1892300"/>
            <a:ext cx="7493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153400" y="1803400"/>
            <a:ext cx="7493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44333" y="1384300"/>
            <a:ext cx="8789586" cy="2693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lphaUcPeriod"/>
            </a:pPr>
            <a:r>
              <a:rPr lang="en-US" sz="2400">
                <a:latin typeface="Times New Roman"/>
                <a:cs typeface="Times New Roman"/>
              </a:rPr>
              <a:t>Ambient noise tomography</a:t>
            </a:r>
          </a:p>
          <a:p>
            <a:pPr marL="914400" lvl="1" indent="-457200">
              <a:spcAft>
                <a:spcPts val="600"/>
              </a:spcAft>
              <a:buFont typeface="Arial"/>
              <a:buChar char="•"/>
            </a:pPr>
            <a:r>
              <a:rPr lang="en-US" sz="2400">
                <a:latin typeface="Times New Roman"/>
                <a:cs typeface="Times New Roman"/>
              </a:rPr>
              <a:t>Idea of the method – demonstrate with a simulation.</a:t>
            </a:r>
          </a:p>
          <a:p>
            <a:pPr marL="914400" lvl="1" indent="-457200">
              <a:spcAft>
                <a:spcPts val="600"/>
              </a:spcAft>
              <a:buFont typeface="Arial"/>
              <a:buChar char="•"/>
            </a:pPr>
            <a:r>
              <a:rPr lang="en-US" sz="2400">
                <a:latin typeface="Times New Roman"/>
                <a:cs typeface="Times New Roman"/>
              </a:rPr>
              <a:t>Quick overview of data processing.</a:t>
            </a:r>
          </a:p>
          <a:p>
            <a:pPr marL="914400" lvl="1" indent="-457200">
              <a:spcAft>
                <a:spcPts val="600"/>
              </a:spcAft>
              <a:buFont typeface="Arial"/>
              <a:buChar char="•"/>
            </a:pPr>
            <a:r>
              <a:rPr lang="en-US" sz="2400">
                <a:latin typeface="Times New Roman"/>
                <a:cs typeface="Times New Roman"/>
              </a:rPr>
              <a:t>Some plots of cross-correlations (empirical Green’s functions).</a:t>
            </a:r>
          </a:p>
          <a:p>
            <a:pPr marL="914400" lvl="1" indent="-457200">
              <a:spcAft>
                <a:spcPts val="600"/>
              </a:spcAft>
              <a:buFont typeface="Arial"/>
              <a:buChar char="•"/>
            </a:pPr>
            <a:r>
              <a:rPr lang="en-US" sz="2400">
                <a:latin typeface="Times New Roman"/>
                <a:cs typeface="Times New Roman"/>
              </a:rPr>
              <a:t>Derived observable: travel time fields.</a:t>
            </a:r>
          </a:p>
          <a:p>
            <a:pPr marL="914400" lvl="1" indent="-457200">
              <a:spcAft>
                <a:spcPts val="600"/>
              </a:spcAft>
            </a:pPr>
            <a:endParaRPr lang="en-US" sz="240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333" y="3708400"/>
            <a:ext cx="8859967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B. “Flat Land” – new method to observe 3D structures from 2D arrays</a:t>
            </a:r>
          </a:p>
          <a:p>
            <a:pPr marL="914400" lvl="1" indent="-457200">
              <a:spcAft>
                <a:spcPts val="600"/>
              </a:spcAft>
              <a:buFont typeface="Arial"/>
              <a:buChar char="•"/>
            </a:pPr>
            <a:r>
              <a:rPr lang="en-US" sz="2400">
                <a:latin typeface="Times New Roman"/>
                <a:cs typeface="Times New Roman"/>
              </a:rPr>
              <a:t> Basic observables.</a:t>
            </a:r>
          </a:p>
          <a:p>
            <a:pPr marL="914400" lvl="1" indent="-457200">
              <a:spcAft>
                <a:spcPts val="600"/>
              </a:spcAft>
              <a:buFont typeface="Arial"/>
              <a:buChar char="•"/>
            </a:pPr>
            <a:r>
              <a:rPr lang="en-US" sz="2400">
                <a:latin typeface="Times New Roman"/>
                <a:cs typeface="Times New Roman"/>
              </a:rPr>
              <a:t> Localized inversion – eikonal, Helmholtz tomography.</a:t>
            </a:r>
          </a:p>
          <a:p>
            <a:pPr marL="914400" lvl="1" indent="-457200">
              <a:spcAft>
                <a:spcPts val="600"/>
              </a:spcAft>
              <a:buFont typeface="Arial"/>
              <a:buChar char="•"/>
            </a:pPr>
            <a:r>
              <a:rPr lang="en-US" sz="2400">
                <a:latin typeface="Times New Roman"/>
                <a:cs typeface="Times New Roman"/>
              </a:rPr>
              <a:t> Comparison of AN &amp; EQ results.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4333" y="5689600"/>
            <a:ext cx="4557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C. Bayesian Monte Carlo Inversion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1231900"/>
            <a:ext cx="9144000" cy="4330700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7800" y="2882900"/>
            <a:ext cx="8496300" cy="3314700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06400" y="152400"/>
            <a:ext cx="3449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Receiver function analysis</a:t>
            </a:r>
          </a:p>
        </p:txBody>
      </p:sp>
      <p:pic>
        <p:nvPicPr>
          <p:cNvPr id="8" name="Picture 7" descr="Picture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8901" y="303212"/>
            <a:ext cx="4195555" cy="2297778"/>
          </a:xfrm>
          <a:prstGeom prst="rect">
            <a:avLst/>
          </a:prstGeom>
        </p:spPr>
      </p:pic>
      <p:pic>
        <p:nvPicPr>
          <p:cNvPr id="9" name="Picture 8" descr="Picture 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51" y="2546350"/>
            <a:ext cx="7202539" cy="40736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7800" y="6286500"/>
            <a:ext cx="2986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Shen et al. (2012) GJI in press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8300" y="177800"/>
            <a:ext cx="35306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7800" y="2882900"/>
            <a:ext cx="8496300" cy="3314700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Picture 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1" y="762001"/>
            <a:ext cx="6631111" cy="592888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6400" y="152400"/>
            <a:ext cx="6065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Receiver function analysis: Harmonic Stripping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368300" y="177800"/>
            <a:ext cx="61468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488" y="0"/>
            <a:ext cx="6804025" cy="6858000"/>
          </a:xfrm>
          <a:prstGeom prst="rect">
            <a:avLst/>
          </a:prstGeom>
        </p:spPr>
      </p:pic>
      <p:pic>
        <p:nvPicPr>
          <p:cNvPr id="5" name="Picture 4" descr="Picture 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250" y="0"/>
            <a:ext cx="6667500" cy="6858000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488" y="0"/>
            <a:ext cx="6804025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52400" y="203200"/>
            <a:ext cx="2222500" cy="5080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1300" y="165100"/>
            <a:ext cx="2146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Example Result</a:t>
            </a:r>
          </a:p>
        </p:txBody>
      </p:sp>
      <p:pic>
        <p:nvPicPr>
          <p:cNvPr id="6" name="Picture 5" descr="FM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" y="779780"/>
            <a:ext cx="9012936" cy="5882640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 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247774"/>
            <a:ext cx="5559365" cy="3966984"/>
          </a:xfrm>
          <a:prstGeom prst="rect">
            <a:avLst/>
          </a:prstGeom>
        </p:spPr>
      </p:pic>
      <p:pic>
        <p:nvPicPr>
          <p:cNvPr id="6" name="Picture 5" descr="Picture 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2938" y="1295401"/>
            <a:ext cx="2849524" cy="391809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" y="203200"/>
            <a:ext cx="2222500" cy="5080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41300" y="165100"/>
            <a:ext cx="2146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Example Result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466950" name="Text Box 6"/>
          <p:cNvSpPr txBox="1">
            <a:spLocks noChangeArrowheads="1"/>
          </p:cNvSpPr>
          <p:nvPr/>
        </p:nvSpPr>
        <p:spPr bwMode="auto">
          <a:xfrm>
            <a:off x="822325" y="2998788"/>
            <a:ext cx="184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endParaRPr kumimoji="1" lang="en-US" sz="1200">
              <a:latin typeface="Times New Roman" pitchFamily="-112" charset="0"/>
              <a:ea typeface="宋体" pitchFamily="-112" charset="-122"/>
              <a:cs typeface="宋体" pitchFamily="-112" charset="-122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42900" y="223838"/>
            <a:ext cx="3365500" cy="89376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1. Some Background</a:t>
            </a:r>
          </a:p>
        </p:txBody>
      </p:sp>
      <p:pic>
        <p:nvPicPr>
          <p:cNvPr id="12" name="Picture 11" descr="Picture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09" y="1428750"/>
            <a:ext cx="2321270" cy="2290794"/>
          </a:xfrm>
          <a:prstGeom prst="rect">
            <a:avLst/>
          </a:prstGeom>
        </p:spPr>
      </p:pic>
      <p:pic>
        <p:nvPicPr>
          <p:cNvPr id="19" name="Picture 18" descr="Picture 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351" y="3854450"/>
            <a:ext cx="2341587" cy="227047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913431" y="355600"/>
            <a:ext cx="45061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Example of Traditional Analysis: </a:t>
            </a:r>
          </a:p>
          <a:p>
            <a:r>
              <a:rPr lang="en-US" sz="2000">
                <a:latin typeface="Times New Roman"/>
                <a:cs typeface="Times New Roman"/>
              </a:rPr>
              <a:t>		Ritzwoller &amp; Levshin, JGR, 1998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15900" y="1689100"/>
            <a:ext cx="919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stations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4566" y="4216400"/>
            <a:ext cx="801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events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56001" y="2082800"/>
            <a:ext cx="5359400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>
                <a:latin typeface="Times New Roman"/>
                <a:cs typeface="Times New Roman"/>
              </a:rPr>
              <a:t>“Traditional” Surface Wave Tomography:</a:t>
            </a:r>
          </a:p>
          <a:p>
            <a:pPr>
              <a:spcAft>
                <a:spcPts val="600"/>
              </a:spcAft>
            </a:pPr>
            <a:r>
              <a:rPr lang="en-US" sz="2400">
                <a:latin typeface="Times New Roman"/>
                <a:cs typeface="Times New Roman"/>
              </a:rPr>
              <a:t>	1. Distant earthquakes – waves travel 		 a long way.</a:t>
            </a:r>
          </a:p>
          <a:p>
            <a:pPr>
              <a:spcAft>
                <a:spcPts val="600"/>
              </a:spcAft>
            </a:pPr>
            <a:r>
              <a:rPr lang="en-US" sz="2400">
                <a:latin typeface="Times New Roman"/>
                <a:cs typeface="Times New Roman"/>
              </a:rPr>
              <a:t>	2. Globally installed stations, with a 		 few national stations regionally.</a:t>
            </a:r>
          </a:p>
          <a:p>
            <a:pPr>
              <a:spcAft>
                <a:spcPts val="600"/>
              </a:spcAft>
            </a:pPr>
            <a:r>
              <a:rPr lang="en-US" sz="2400">
                <a:latin typeface="Times New Roman"/>
                <a:cs typeface="Times New Roman"/>
              </a:rPr>
              <a:t>	3. Single station measurements.</a:t>
            </a:r>
          </a:p>
          <a:p>
            <a:pPr>
              <a:spcAft>
                <a:spcPts val="600"/>
              </a:spcAft>
            </a:pPr>
            <a:r>
              <a:rPr lang="en-US" sz="2400">
                <a:latin typeface="Times New Roman"/>
                <a:cs typeface="Times New Roman"/>
              </a:rPr>
              <a:t>	4. Only long periods &gt; 20 sec: only 		 weak constraints on the crust.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75" y="0"/>
            <a:ext cx="7664450" cy="6858000"/>
          </a:xfrm>
          <a:prstGeom prst="rect">
            <a:avLst/>
          </a:prstGeom>
        </p:spPr>
      </p:pic>
      <p:pic>
        <p:nvPicPr>
          <p:cNvPr id="3" name="Picture 2" descr="Picture 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50" y="0"/>
            <a:ext cx="7658100" cy="6858000"/>
          </a:xfrm>
          <a:prstGeom prst="rect">
            <a:avLst/>
          </a:prstGeom>
        </p:spPr>
      </p:pic>
      <p:pic>
        <p:nvPicPr>
          <p:cNvPr id="5" name="Picture 4" descr="Picture 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138" y="0"/>
            <a:ext cx="7731125" cy="6858000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52400" y="203200"/>
            <a:ext cx="2222500" cy="5080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1300" y="165100"/>
            <a:ext cx="2146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Example Result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736600"/>
            <a:ext cx="4622800" cy="487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413000" y="5588000"/>
            <a:ext cx="4686300" cy="111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FM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1" y="980779"/>
            <a:ext cx="7623353" cy="528919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52400" y="850900"/>
            <a:ext cx="4140200" cy="5638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Picture 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1193800"/>
            <a:ext cx="3668825" cy="513320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305300" y="1257300"/>
            <a:ext cx="482600" cy="35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71500" y="1143000"/>
            <a:ext cx="482600" cy="35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52400" y="203200"/>
            <a:ext cx="2222500" cy="5080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1300" y="165100"/>
            <a:ext cx="2146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Example Result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736600"/>
            <a:ext cx="4622800" cy="487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413000" y="5588000"/>
            <a:ext cx="4686300" cy="111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FM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1" y="980779"/>
            <a:ext cx="7623353" cy="5289194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1500" y="635000"/>
            <a:ext cx="80645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>
                <a:latin typeface="Times New Roman"/>
                <a:cs typeface="Times New Roman"/>
              </a:rPr>
              <a:t>3A. Some Results: </a:t>
            </a:r>
          </a:p>
          <a:p>
            <a:r>
              <a:rPr lang="en-US" sz="2400">
                <a:latin typeface="Times New Roman"/>
                <a:cs typeface="Times New Roman"/>
              </a:rPr>
              <a:t>Joint Inversion of Receiver Functions and Rayleigh Wave Dispersion from Ambient Noise and Earthquake Data Using More Than 1000 TA Stations</a:t>
            </a:r>
          </a:p>
          <a:p>
            <a:r>
              <a:rPr lang="en-US" sz="2400" i="1">
                <a:latin typeface="Times New Roman"/>
                <a:cs typeface="Times New Roman"/>
              </a:rPr>
              <a:t>Shen et al. (2012), GJI, JGR</a:t>
            </a:r>
          </a:p>
        </p:txBody>
      </p:sp>
      <p:sp>
        <p:nvSpPr>
          <p:cNvPr id="5" name="Rectangle 4"/>
          <p:cNvSpPr/>
          <p:nvPr/>
        </p:nvSpPr>
        <p:spPr>
          <a:xfrm>
            <a:off x="482600" y="660400"/>
            <a:ext cx="7696200" cy="20955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3098800"/>
            <a:ext cx="75946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>
                <a:latin typeface="Times New Roman"/>
                <a:cs typeface="Times New Roman"/>
              </a:rPr>
              <a:t>3B. Some Results: </a:t>
            </a:r>
          </a:p>
          <a:p>
            <a:pPr>
              <a:spcAft>
                <a:spcPts val="600"/>
              </a:spcAft>
            </a:pPr>
            <a:r>
              <a:rPr lang="en-US" sz="2400">
                <a:latin typeface="Times New Roman"/>
                <a:cs typeface="Times New Roman"/>
              </a:rPr>
              <a:t>First Glimpses of the Mid-Continental Rift in the Crust and Uppermost Mantle.</a:t>
            </a:r>
          </a:p>
          <a:p>
            <a:pPr>
              <a:spcAft>
                <a:spcPts val="600"/>
              </a:spcAft>
            </a:pPr>
            <a:r>
              <a:rPr lang="en-US" sz="2400" i="1">
                <a:latin typeface="Times New Roman"/>
                <a:cs typeface="Times New Roman"/>
              </a:rPr>
              <a:t>Work in progress – Weisen Shen.</a:t>
            </a:r>
          </a:p>
        </p:txBody>
      </p:sp>
      <p:sp>
        <p:nvSpPr>
          <p:cNvPr id="9" name="Rectangle 8"/>
          <p:cNvSpPr/>
          <p:nvPr/>
        </p:nvSpPr>
        <p:spPr>
          <a:xfrm>
            <a:off x="482600" y="3035300"/>
            <a:ext cx="7696200" cy="203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15900" y="0"/>
            <a:ext cx="8496300" cy="2844800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65100" y="177800"/>
            <a:ext cx="3108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4. Mid-Continental Rift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8100" y="152400"/>
            <a:ext cx="3289300" cy="5461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Picture 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1" y="1739901"/>
            <a:ext cx="4266667" cy="3794285"/>
          </a:xfrm>
          <a:prstGeom prst="rect">
            <a:avLst/>
          </a:prstGeom>
        </p:spPr>
      </p:pic>
      <p:pic>
        <p:nvPicPr>
          <p:cNvPr id="28" name="Picture 27" descr="Picture 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601" y="1054101"/>
            <a:ext cx="4411429" cy="482285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844800" y="5930900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Stein et al. (2011), GSA Today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695700" y="698500"/>
            <a:ext cx="5435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Superior Province Rift EarthScope Experiment (SPREE)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Picture 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600" y="0"/>
            <a:ext cx="5404444" cy="341333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65100" y="177800"/>
            <a:ext cx="3108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4. Mid-Continental Rift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8100" y="152400"/>
            <a:ext cx="3289300" cy="5461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Picture 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343" y="3378200"/>
            <a:ext cx="5366857" cy="330971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52400" y="6337300"/>
            <a:ext cx="19967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 New Roman"/>
                <a:cs typeface="Times New Roman"/>
              </a:rPr>
              <a:t>Work by Weisen Shen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Picture 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01" y="3340100"/>
            <a:ext cx="3860317" cy="3083428"/>
          </a:xfrm>
          <a:prstGeom prst="rect">
            <a:avLst/>
          </a:prstGeom>
        </p:spPr>
      </p:pic>
      <p:pic>
        <p:nvPicPr>
          <p:cNvPr id="18" name="Picture 17" descr="Picture 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9000"/>
            <a:ext cx="4001905" cy="495873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pic>
        <p:nvPicPr>
          <p:cNvPr id="8" name="Picture 7" descr="Picture 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9463" y="228601"/>
            <a:ext cx="3861333" cy="30880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1600200" y="1701800"/>
            <a:ext cx="4178300" cy="149860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048933" y="2628900"/>
            <a:ext cx="3386667" cy="62230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608667" y="4241800"/>
            <a:ext cx="4360333" cy="53340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955800" y="3721100"/>
            <a:ext cx="4914900" cy="706967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65100" y="177800"/>
            <a:ext cx="3108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4. Mid-Continental Rift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100" y="152400"/>
            <a:ext cx="3289300" cy="5461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52400" y="6337300"/>
            <a:ext cx="19967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 New Roman"/>
                <a:cs typeface="Times New Roman"/>
              </a:rPr>
              <a:t>Work by Weisen Shen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5100" y="177800"/>
            <a:ext cx="3108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4. Mid-Continental Rift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100" y="152400"/>
            <a:ext cx="3289300" cy="5461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52400" y="6337300"/>
            <a:ext cx="19967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 New Roman"/>
                <a:cs typeface="Times New Roman"/>
              </a:rPr>
              <a:t>Work by Weisen Shen</a:t>
            </a:r>
          </a:p>
        </p:txBody>
      </p:sp>
      <p:pic>
        <p:nvPicPr>
          <p:cNvPr id="9" name="Picture 8" descr="Picture 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1" y="1154112"/>
            <a:ext cx="8073651" cy="50495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21200" y="1270000"/>
            <a:ext cx="3646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Receiver Functions along the Rift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Picture 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0"/>
            <a:ext cx="4001905" cy="495873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cxnSp>
        <p:nvCxnSpPr>
          <p:cNvPr id="11" name="Straight Connector 10"/>
          <p:cNvCxnSpPr>
            <a:endCxn id="15" idx="1"/>
          </p:cNvCxnSpPr>
          <p:nvPr/>
        </p:nvCxnSpPr>
        <p:spPr>
          <a:xfrm flipV="1">
            <a:off x="1608667" y="1787327"/>
            <a:ext cx="3185584" cy="143000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040467" y="3259667"/>
            <a:ext cx="2760133" cy="1096433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Picture 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251" y="196850"/>
            <a:ext cx="3765079" cy="3180953"/>
          </a:xfrm>
          <a:prstGeom prst="rect">
            <a:avLst/>
          </a:prstGeom>
        </p:spPr>
      </p:pic>
      <p:pic>
        <p:nvPicPr>
          <p:cNvPr id="17" name="Picture 16" descr="Picture 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4250" y="2997601"/>
            <a:ext cx="3714286" cy="321269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65100" y="177800"/>
            <a:ext cx="3108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4. Mid-Continental Rift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8100" y="152400"/>
            <a:ext cx="3289300" cy="5461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52400" y="6337300"/>
            <a:ext cx="19967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 New Roman"/>
                <a:cs typeface="Times New Roman"/>
              </a:rPr>
              <a:t>Work by Weisen Shen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Picture 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0"/>
            <a:ext cx="4001905" cy="495873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1651000" y="1460500"/>
            <a:ext cx="3200400" cy="1748367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057400" y="3251200"/>
            <a:ext cx="2819400" cy="152400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Picture 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212" y="1485900"/>
            <a:ext cx="1820952" cy="1645714"/>
          </a:xfrm>
          <a:prstGeom prst="rect">
            <a:avLst/>
          </a:prstGeom>
        </p:spPr>
      </p:pic>
      <p:pic>
        <p:nvPicPr>
          <p:cNvPr id="12" name="Picture 11" descr="Picture 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2831" y="184151"/>
            <a:ext cx="1805714" cy="1291429"/>
          </a:xfrm>
          <a:prstGeom prst="rect">
            <a:avLst/>
          </a:prstGeom>
        </p:spPr>
      </p:pic>
      <p:pic>
        <p:nvPicPr>
          <p:cNvPr id="16" name="Picture 15" descr="Picture 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4176" y="0"/>
            <a:ext cx="1899682" cy="3494603"/>
          </a:xfrm>
          <a:prstGeom prst="rect">
            <a:avLst/>
          </a:prstGeom>
        </p:spPr>
      </p:pic>
      <p:pic>
        <p:nvPicPr>
          <p:cNvPr id="19" name="Picture 18" descr="Picture 1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7117" y="3568700"/>
            <a:ext cx="1817143" cy="1295238"/>
          </a:xfrm>
          <a:prstGeom prst="rect">
            <a:avLst/>
          </a:prstGeom>
        </p:spPr>
      </p:pic>
      <p:pic>
        <p:nvPicPr>
          <p:cNvPr id="20" name="Picture 19" descr="Picture 1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0450" y="4838700"/>
            <a:ext cx="1790476" cy="1668572"/>
          </a:xfrm>
          <a:prstGeom prst="rect">
            <a:avLst/>
          </a:prstGeom>
        </p:spPr>
      </p:pic>
      <p:pic>
        <p:nvPicPr>
          <p:cNvPr id="21" name="Picture 20" descr="Picture 1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5775" y="3327401"/>
            <a:ext cx="1869206" cy="350984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65100" y="177800"/>
            <a:ext cx="3108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4. Mid-Continental Rift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8100" y="152400"/>
            <a:ext cx="3289300" cy="5461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52400" y="6337300"/>
            <a:ext cx="19967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 New Roman"/>
                <a:cs typeface="Times New Roman"/>
              </a:rPr>
              <a:t>Work by Weisen Shen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62500" y="0"/>
            <a:ext cx="3962400" cy="33147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762500" y="3378200"/>
            <a:ext cx="3962400" cy="34671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Picture 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81431" y="3498854"/>
            <a:ext cx="790857" cy="509714"/>
          </a:xfrm>
          <a:prstGeom prst="rect">
            <a:avLst/>
          </a:prstGeom>
        </p:spPr>
      </p:pic>
      <p:pic>
        <p:nvPicPr>
          <p:cNvPr id="35" name="Picture 34" descr="Picture 8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88288" y="178330"/>
            <a:ext cx="784000" cy="521143"/>
          </a:xfrm>
          <a:prstGeom prst="rect">
            <a:avLst/>
          </a:prstGeom>
        </p:spPr>
      </p:pic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466950" name="Text Box 6"/>
          <p:cNvSpPr txBox="1">
            <a:spLocks noChangeArrowheads="1"/>
          </p:cNvSpPr>
          <p:nvPr/>
        </p:nvSpPr>
        <p:spPr bwMode="auto">
          <a:xfrm>
            <a:off x="822325" y="2998788"/>
            <a:ext cx="184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endParaRPr kumimoji="1" lang="en-US" sz="1200">
              <a:latin typeface="Times New Roman" pitchFamily="-112" charset="0"/>
              <a:ea typeface="宋体" pitchFamily="-112" charset="-122"/>
              <a:cs typeface="宋体" pitchFamily="-112" charset="-122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42900" y="223838"/>
            <a:ext cx="3365500" cy="89376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1. Some Background</a:t>
            </a:r>
          </a:p>
        </p:txBody>
      </p:sp>
      <p:pic>
        <p:nvPicPr>
          <p:cNvPr id="12" name="Picture 11" descr="Picture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09" y="1428750"/>
            <a:ext cx="2321270" cy="2290794"/>
          </a:xfrm>
          <a:prstGeom prst="rect">
            <a:avLst/>
          </a:prstGeom>
        </p:spPr>
      </p:pic>
      <p:pic>
        <p:nvPicPr>
          <p:cNvPr id="19" name="Picture 18" descr="Picture 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351" y="3854450"/>
            <a:ext cx="2341587" cy="227047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913431" y="355600"/>
            <a:ext cx="45061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Example of Traditional Analysis: </a:t>
            </a:r>
          </a:p>
          <a:p>
            <a:r>
              <a:rPr lang="en-US" sz="2000">
                <a:latin typeface="Times New Roman"/>
                <a:cs typeface="Times New Roman"/>
              </a:rPr>
              <a:t>		Ritzwoller &amp; Levshin, JGR, 1998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15900" y="1689100"/>
            <a:ext cx="919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stations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4566" y="4216400"/>
            <a:ext cx="801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events</a:t>
            </a:r>
          </a:p>
        </p:txBody>
      </p:sp>
      <p:pic>
        <p:nvPicPr>
          <p:cNvPr id="26" name="Picture 25" descr="Picture 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9201" y="1593850"/>
            <a:ext cx="4855873" cy="42565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icture 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900" y="609600"/>
            <a:ext cx="4030476" cy="5440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pic>
        <p:nvPicPr>
          <p:cNvPr id="6" name="Picture 5" descr="Picture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1" y="927100"/>
            <a:ext cx="4022857" cy="505142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1854200" y="1143000"/>
            <a:ext cx="4305300" cy="204807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324100" y="2349500"/>
            <a:ext cx="4279900" cy="90170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65100" y="177800"/>
            <a:ext cx="3108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4. Mid-Continental Rift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100" y="152400"/>
            <a:ext cx="3289300" cy="5461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52400" y="6337300"/>
            <a:ext cx="19967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 New Roman"/>
                <a:cs typeface="Times New Roman"/>
              </a:rPr>
              <a:t>Work by Weisen Shen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5384800" y="1015999"/>
            <a:ext cx="643467" cy="8466"/>
          </a:xfrm>
          <a:prstGeom prst="line">
            <a:avLst/>
          </a:prstGeom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6200000" flipH="1">
            <a:off x="5702299" y="1358899"/>
            <a:ext cx="660406" cy="8467"/>
          </a:xfrm>
          <a:prstGeom prst="line">
            <a:avLst/>
          </a:prstGeom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019800" y="1684869"/>
            <a:ext cx="372533" cy="1588"/>
          </a:xfrm>
          <a:prstGeom prst="line">
            <a:avLst/>
          </a:prstGeom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689600" y="1231900"/>
            <a:ext cx="327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pic>
        <p:nvPicPr>
          <p:cNvPr id="8" name="Picture 7" descr="Picture 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76" y="1574800"/>
            <a:ext cx="4203175" cy="35047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5100" y="177800"/>
            <a:ext cx="3108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4. Mid-Continental Rift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100" y="152400"/>
            <a:ext cx="3289300" cy="5461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52400" y="6337300"/>
            <a:ext cx="19967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 New Roman"/>
                <a:cs typeface="Times New Roman"/>
              </a:rPr>
              <a:t>Work by Weisen Shen</a:t>
            </a:r>
          </a:p>
        </p:txBody>
      </p:sp>
      <p:pic>
        <p:nvPicPr>
          <p:cNvPr id="16" name="Picture 15" descr="Picture 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100" y="1574800"/>
            <a:ext cx="4320000" cy="3514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466950" name="Text Box 6"/>
          <p:cNvSpPr txBox="1">
            <a:spLocks noChangeArrowheads="1"/>
          </p:cNvSpPr>
          <p:nvPr/>
        </p:nvSpPr>
        <p:spPr bwMode="auto">
          <a:xfrm>
            <a:off x="822325" y="2998788"/>
            <a:ext cx="184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endParaRPr kumimoji="1" lang="en-US" sz="1200">
              <a:latin typeface="Times New Roman" pitchFamily="-112" charset="0"/>
              <a:ea typeface="宋体" pitchFamily="-112" charset="-122"/>
              <a:cs typeface="宋体" pitchFamily="-112" charset="-122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42900" y="223838"/>
            <a:ext cx="3365500" cy="89376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1. Some Background</a:t>
            </a:r>
          </a:p>
        </p:txBody>
      </p:sp>
      <p:pic>
        <p:nvPicPr>
          <p:cNvPr id="12" name="Picture 11" descr="Picture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09" y="1428750"/>
            <a:ext cx="2321270" cy="2290794"/>
          </a:xfrm>
          <a:prstGeom prst="rect">
            <a:avLst/>
          </a:prstGeom>
        </p:spPr>
      </p:pic>
      <p:pic>
        <p:nvPicPr>
          <p:cNvPr id="19" name="Picture 18" descr="Picture 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351" y="3854450"/>
            <a:ext cx="2341587" cy="227047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913431" y="355600"/>
            <a:ext cx="45061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Example of Traditional Analysis: </a:t>
            </a:r>
          </a:p>
          <a:p>
            <a:r>
              <a:rPr lang="en-US" sz="2000">
                <a:latin typeface="Times New Roman"/>
                <a:cs typeface="Times New Roman"/>
              </a:rPr>
              <a:t>		Ritzwoller &amp; Levshin, JGR, 1998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15900" y="1689100"/>
            <a:ext cx="919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stations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4566" y="4216400"/>
            <a:ext cx="801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events</a:t>
            </a:r>
          </a:p>
        </p:txBody>
      </p:sp>
      <p:pic>
        <p:nvPicPr>
          <p:cNvPr id="13" name="Picture 12" descr="Picture 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2403" y="1614488"/>
            <a:ext cx="5625397" cy="41396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Northwestern University 10/5/12</a:t>
            </a:r>
          </a:p>
        </p:txBody>
      </p:sp>
      <p:sp>
        <p:nvSpPr>
          <p:cNvPr id="466950" name="Text Box 6"/>
          <p:cNvSpPr txBox="1">
            <a:spLocks noChangeArrowheads="1"/>
          </p:cNvSpPr>
          <p:nvPr/>
        </p:nvSpPr>
        <p:spPr bwMode="auto">
          <a:xfrm>
            <a:off x="822325" y="2998788"/>
            <a:ext cx="184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endParaRPr kumimoji="1" lang="en-US" sz="1200">
              <a:latin typeface="Times New Roman" pitchFamily="-112" charset="0"/>
              <a:ea typeface="宋体" pitchFamily="-112" charset="-122"/>
              <a:cs typeface="宋体" pitchFamily="-112" charset="-122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42900" y="223838"/>
            <a:ext cx="3365500" cy="89376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1. Some Background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13431" y="355600"/>
            <a:ext cx="45061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Example of Traditional Analysis: </a:t>
            </a:r>
          </a:p>
          <a:p>
            <a:r>
              <a:rPr lang="en-US" sz="2000">
                <a:latin typeface="Times New Roman"/>
                <a:cs typeface="Times New Roman"/>
              </a:rPr>
              <a:t>		Ritzwoller &amp; Levshin, JGR, 1998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064000" y="1892300"/>
            <a:ext cx="7493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153400" y="1803400"/>
            <a:ext cx="7493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Picture 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" y="1304926"/>
            <a:ext cx="7459048" cy="47085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16449</TotalTime>
  <Words>3754</Words>
  <Application>Microsoft Macintosh PowerPoint</Application>
  <PresentationFormat>On-screen Show (4:3)</PresentationFormat>
  <Paragraphs>636</Paragraphs>
  <Slides>71</Slides>
  <Notes>31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3" baseType="lpstr">
      <vt:lpstr>Office Theme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Longer time series are better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</vt:vector>
  </TitlesOfParts>
  <Company>University of Colorado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Michael Ritzwoller</dc:creator>
  <cp:lastModifiedBy>Michael Ritzwoller</cp:lastModifiedBy>
  <cp:revision>285</cp:revision>
  <cp:lastPrinted>2012-10-02T20:47:47Z</cp:lastPrinted>
  <dcterms:created xsi:type="dcterms:W3CDTF">2012-10-19T18:02:25Z</dcterms:created>
  <dcterms:modified xsi:type="dcterms:W3CDTF">2012-10-19T18:07:18Z</dcterms:modified>
</cp:coreProperties>
</file>